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notesMasterIdLst>
    <p:notesMasterId r:id="rId27"/>
  </p:notesMasterIdLst>
  <p:sldIdLst>
    <p:sldId id="256" r:id="rId3"/>
    <p:sldId id="257" r:id="rId4"/>
    <p:sldId id="260" r:id="rId5"/>
    <p:sldId id="292" r:id="rId6"/>
    <p:sldId id="277" r:id="rId7"/>
    <p:sldId id="290" r:id="rId8"/>
    <p:sldId id="280" r:id="rId9"/>
    <p:sldId id="281" r:id="rId10"/>
    <p:sldId id="286" r:id="rId11"/>
    <p:sldId id="282" r:id="rId12"/>
    <p:sldId id="262" r:id="rId13"/>
    <p:sldId id="265" r:id="rId14"/>
    <p:sldId id="267" r:id="rId15"/>
    <p:sldId id="289" r:id="rId16"/>
    <p:sldId id="288" r:id="rId17"/>
    <p:sldId id="283" r:id="rId18"/>
    <p:sldId id="284" r:id="rId19"/>
    <p:sldId id="285" r:id="rId20"/>
    <p:sldId id="272" r:id="rId21"/>
    <p:sldId id="274" r:id="rId22"/>
    <p:sldId id="275" r:id="rId23"/>
    <p:sldId id="276" r:id="rId24"/>
    <p:sldId id="259" r:id="rId25"/>
    <p:sldId id="29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2E0287-3143-4D54-A686-5C95E8B8806E}">
          <p14:sldIdLst>
            <p14:sldId id="256"/>
            <p14:sldId id="257"/>
            <p14:sldId id="260"/>
            <p14:sldId id="292"/>
            <p14:sldId id="277"/>
            <p14:sldId id="290"/>
            <p14:sldId id="280"/>
            <p14:sldId id="281"/>
            <p14:sldId id="286"/>
            <p14:sldId id="282"/>
            <p14:sldId id="262"/>
            <p14:sldId id="265"/>
            <p14:sldId id="267"/>
            <p14:sldId id="289"/>
            <p14:sldId id="288"/>
            <p14:sldId id="283"/>
            <p14:sldId id="284"/>
            <p14:sldId id="285"/>
            <p14:sldId id="272"/>
            <p14:sldId id="274"/>
            <p14:sldId id="275"/>
            <p14:sldId id="276"/>
            <p14:sldId id="259"/>
            <p14:sldId id="291"/>
          </p14:sldIdLst>
        </p14:section>
        <p14:section name="Untitled Section" id="{1EEF04D1-5306-4597-A6DD-46EB00F540C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3" autoAdjust="0"/>
    <p:restoredTop sz="94660"/>
  </p:normalViewPr>
  <p:slideViewPr>
    <p:cSldViewPr snapToGrid="0">
      <p:cViewPr varScale="1">
        <p:scale>
          <a:sx n="77" d="100"/>
          <a:sy n="77" d="100"/>
        </p:scale>
        <p:origin x="870" y="90"/>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F585F-6089-0B4B-B651-C3DCD79F734C}" type="datetimeFigureOut">
              <a:rPr lang="en-US" smtClean="0"/>
              <a:t>12/15/2022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481A2-EA53-E741-B649-28F09964473D}" type="slidenum">
              <a:rPr lang="en-US" smtClean="0"/>
              <a:t>‹#›</a:t>
            </a:fld>
            <a:endParaRPr lang="en-US"/>
          </a:p>
        </p:txBody>
      </p:sp>
    </p:spTree>
    <p:extLst>
      <p:ext uri="{BB962C8B-B14F-4D97-AF65-F5344CB8AC3E}">
        <p14:creationId xmlns:p14="http://schemas.microsoft.com/office/powerpoint/2010/main" val="212342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96" name="Google Shape;9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97695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03" name="Google Shape;10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65575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0" name="Google Shape;12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27676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31" name="Google Shape;13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6462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12/15/2022</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12/15/2022</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8"/>
        <p:cNvGrpSpPr/>
        <p:nvPr/>
      </p:nvGrpSpPr>
      <p:grpSpPr>
        <a:xfrm>
          <a:off x="0" y="0"/>
          <a:ext cx="0" cy="0"/>
          <a:chOff x="0" y="0"/>
          <a:chExt cx="0" cy="0"/>
        </a:xfrm>
      </p:grpSpPr>
      <p:sp>
        <p:nvSpPr>
          <p:cNvPr id="19" name="Google Shape;19;p7"/>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7"/>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93958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2"/>
        <p:cNvGrpSpPr/>
        <p:nvPr/>
      </p:nvGrpSpPr>
      <p:grpSpPr>
        <a:xfrm>
          <a:off x="0" y="0"/>
          <a:ext cx="0" cy="0"/>
          <a:chOff x="0" y="0"/>
          <a:chExt cx="0" cy="0"/>
        </a:xfrm>
      </p:grpSpPr>
      <p:sp>
        <p:nvSpPr>
          <p:cNvPr id="23" name="Google Shape;23;p8"/>
          <p:cNvSpPr txBox="1">
            <a:spLocks noGrp="1"/>
          </p:cNvSpPr>
          <p:nvPr>
            <p:ph type="title"/>
          </p:nvPr>
        </p:nvSpPr>
        <p:spPr>
          <a:xfrm>
            <a:off x="581192" y="702156"/>
            <a:ext cx="11029616" cy="118872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8"/>
          <p:cNvSpPr txBox="1">
            <a:spLocks noGrp="1"/>
          </p:cNvSpPr>
          <p:nvPr>
            <p:ph type="body" idx="1"/>
          </p:nvPr>
        </p:nvSpPr>
        <p:spPr>
          <a:xfrm>
            <a:off x="581192" y="2340864"/>
            <a:ext cx="11029615" cy="3634486"/>
          </a:xfrm>
          <a:prstGeom prst="rect">
            <a:avLst/>
          </a:prstGeom>
          <a:noFill/>
          <a:ln>
            <a:noFill/>
          </a:ln>
        </p:spPr>
        <p:txBody>
          <a:bodyPr spcFirstLastPara="1" wrap="square" lIns="91425" tIns="45700" rIns="91425" bIns="45700" anchor="ctr" anchorCtr="0">
            <a:no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25" name="Google Shape;25;p8"/>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8"/>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54652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8"/>
        <p:cNvGrpSpPr/>
        <p:nvPr/>
      </p:nvGrpSpPr>
      <p:grpSpPr>
        <a:xfrm>
          <a:off x="0" y="0"/>
          <a:ext cx="0" cy="0"/>
          <a:chOff x="0" y="0"/>
          <a:chExt cx="0" cy="0"/>
        </a:xfrm>
      </p:grpSpPr>
      <p:sp>
        <p:nvSpPr>
          <p:cNvPr id="29" name="Google Shape;29;p9"/>
          <p:cNvSpPr/>
          <p:nvPr/>
        </p:nvSpPr>
        <p:spPr>
          <a:xfrm>
            <a:off x="446534" y="3085764"/>
            <a:ext cx="11298932" cy="3338149"/>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9"/>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3600"/>
              <a:buFont typeface="Franklin Gothic"/>
              <a:buNone/>
              <a:defRPr sz="3600">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Autofit/>
          </a:bodyPr>
          <a:lstStyle>
            <a:lvl1pPr lvl="0" algn="l">
              <a:lnSpc>
                <a:spcPct val="110000"/>
              </a:lnSpc>
              <a:spcBef>
                <a:spcPts val="320"/>
              </a:spcBef>
              <a:spcAft>
                <a:spcPts val="0"/>
              </a:spcAft>
              <a:buSzPts val="1472"/>
              <a:buNone/>
              <a:defRPr sz="1600" cap="none">
                <a:solidFill>
                  <a:schemeClr val="accent1"/>
                </a:solidFill>
              </a:defRPr>
            </a:lvl1pPr>
            <a:lvl2pPr lvl="1" algn="ctr">
              <a:lnSpc>
                <a:spcPct val="100000"/>
              </a:lnSpc>
              <a:spcBef>
                <a:spcPts val="600"/>
              </a:spcBef>
              <a:spcAft>
                <a:spcPts val="0"/>
              </a:spcAft>
              <a:buSzPts val="1288"/>
              <a:buNone/>
              <a:defRPr>
                <a:solidFill>
                  <a:srgbClr val="888888"/>
                </a:solidFill>
              </a:defRPr>
            </a:lvl2pPr>
            <a:lvl3pPr lvl="2" algn="ctr">
              <a:lnSpc>
                <a:spcPct val="100000"/>
              </a:lnSpc>
              <a:spcBef>
                <a:spcPts val="600"/>
              </a:spcBef>
              <a:spcAft>
                <a:spcPts val="0"/>
              </a:spcAft>
              <a:buSzPts val="1196"/>
              <a:buNone/>
              <a:defRPr>
                <a:solidFill>
                  <a:srgbClr val="888888"/>
                </a:solidFill>
              </a:defRPr>
            </a:lvl3pPr>
            <a:lvl4pPr lvl="3" algn="ctr">
              <a:lnSpc>
                <a:spcPct val="100000"/>
              </a:lnSpc>
              <a:spcBef>
                <a:spcPts val="600"/>
              </a:spcBef>
              <a:spcAft>
                <a:spcPts val="0"/>
              </a:spcAft>
              <a:buSzPts val="1012"/>
              <a:buNone/>
              <a:defRPr>
                <a:solidFill>
                  <a:srgbClr val="888888"/>
                </a:solidFill>
              </a:defRPr>
            </a:lvl4pPr>
            <a:lvl5pPr lvl="4" algn="ctr">
              <a:lnSpc>
                <a:spcPct val="100000"/>
              </a:lnSpc>
              <a:spcBef>
                <a:spcPts val="600"/>
              </a:spcBef>
              <a:spcAft>
                <a:spcPts val="0"/>
              </a:spcAft>
              <a:buSzPts val="1012"/>
              <a:buNone/>
              <a:defRPr>
                <a:solidFill>
                  <a:srgbClr val="888888"/>
                </a:solidFill>
              </a:defRPr>
            </a:lvl5pPr>
            <a:lvl6pPr lvl="5" algn="ctr">
              <a:lnSpc>
                <a:spcPct val="100000"/>
              </a:lnSpc>
              <a:spcBef>
                <a:spcPts val="600"/>
              </a:spcBef>
              <a:spcAft>
                <a:spcPts val="0"/>
              </a:spcAft>
              <a:buSzPts val="1104"/>
              <a:buNone/>
              <a:defRPr>
                <a:solidFill>
                  <a:srgbClr val="888888"/>
                </a:solidFill>
              </a:defRPr>
            </a:lvl6pPr>
            <a:lvl7pPr lvl="6" algn="ctr">
              <a:lnSpc>
                <a:spcPct val="100000"/>
              </a:lnSpc>
              <a:spcBef>
                <a:spcPts val="600"/>
              </a:spcBef>
              <a:spcAft>
                <a:spcPts val="0"/>
              </a:spcAft>
              <a:buSzPts val="1104"/>
              <a:buNone/>
              <a:defRPr>
                <a:solidFill>
                  <a:srgbClr val="888888"/>
                </a:solidFill>
              </a:defRPr>
            </a:lvl7pPr>
            <a:lvl8pPr lvl="7" algn="ctr">
              <a:lnSpc>
                <a:spcPct val="100000"/>
              </a:lnSpc>
              <a:spcBef>
                <a:spcPts val="600"/>
              </a:spcBef>
              <a:spcAft>
                <a:spcPts val="0"/>
              </a:spcAft>
              <a:buSzPts val="1104"/>
              <a:buNone/>
              <a:defRPr>
                <a:solidFill>
                  <a:srgbClr val="888888"/>
                </a:solidFill>
              </a:defRPr>
            </a:lvl8pPr>
            <a:lvl9pPr lvl="8" algn="ctr">
              <a:lnSpc>
                <a:spcPct val="100000"/>
              </a:lnSpc>
              <a:spcBef>
                <a:spcPts val="600"/>
              </a:spcBef>
              <a:spcAft>
                <a:spcPts val="600"/>
              </a:spcAft>
              <a:buSzPts val="1104"/>
              <a:buNone/>
              <a:defRPr>
                <a:solidFill>
                  <a:srgbClr val="888888"/>
                </a:solidFill>
              </a:defRPr>
            </a:lvl9pPr>
          </a:lstStyle>
          <a:p>
            <a:endParaRPr/>
          </a:p>
        </p:txBody>
      </p:sp>
      <p:sp>
        <p:nvSpPr>
          <p:cNvPr id="32" name="Google Shape;32;p9"/>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9"/>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9"/>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20271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5"/>
        <p:cNvGrpSpPr/>
        <p:nvPr/>
      </p:nvGrpSpPr>
      <p:grpSpPr>
        <a:xfrm>
          <a:off x="0" y="0"/>
          <a:ext cx="0" cy="0"/>
          <a:chOff x="0" y="0"/>
          <a:chExt cx="0" cy="0"/>
        </a:xfrm>
      </p:grpSpPr>
      <p:sp>
        <p:nvSpPr>
          <p:cNvPr id="36" name="Google Shape;36;p10"/>
          <p:cNvSpPr/>
          <p:nvPr/>
        </p:nvSpPr>
        <p:spPr>
          <a:xfrm>
            <a:off x="447817" y="5141974"/>
            <a:ext cx="11290860" cy="1258827"/>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581193" y="2393950"/>
            <a:ext cx="11029615" cy="2147467"/>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3600"/>
              <a:buFont typeface="Franklin Gothic"/>
              <a:buNone/>
              <a:defRPr sz="3600" b="0" cap="none">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360"/>
              </a:spcBef>
              <a:spcAft>
                <a:spcPts val="0"/>
              </a:spcAft>
              <a:buSzPts val="1656"/>
              <a:buNone/>
              <a:defRPr sz="1800" cap="none">
                <a:solidFill>
                  <a:schemeClr val="accent1"/>
                </a:solidFill>
              </a:defRPr>
            </a:lvl1pPr>
            <a:lvl2pPr marL="914400" lvl="1" indent="-228600" algn="l">
              <a:lnSpc>
                <a:spcPct val="100000"/>
              </a:lnSpc>
              <a:spcBef>
                <a:spcPts val="600"/>
              </a:spcBef>
              <a:spcAft>
                <a:spcPts val="0"/>
              </a:spcAft>
              <a:buSzPts val="1656"/>
              <a:buNone/>
              <a:defRPr sz="1800">
                <a:solidFill>
                  <a:srgbClr val="888888"/>
                </a:solidFill>
              </a:defRPr>
            </a:lvl2pPr>
            <a:lvl3pPr marL="1371600" lvl="2" indent="-228600" algn="l">
              <a:lnSpc>
                <a:spcPct val="100000"/>
              </a:lnSpc>
              <a:spcBef>
                <a:spcPts val="600"/>
              </a:spcBef>
              <a:spcAft>
                <a:spcPts val="0"/>
              </a:spcAft>
              <a:buSzPts val="1472"/>
              <a:buNone/>
              <a:defRPr sz="1600">
                <a:solidFill>
                  <a:srgbClr val="888888"/>
                </a:solidFill>
              </a:defRPr>
            </a:lvl3pPr>
            <a:lvl4pPr marL="1828800" lvl="3" indent="-228600" algn="l">
              <a:lnSpc>
                <a:spcPct val="100000"/>
              </a:lnSpc>
              <a:spcBef>
                <a:spcPts val="600"/>
              </a:spcBef>
              <a:spcAft>
                <a:spcPts val="0"/>
              </a:spcAft>
              <a:buSzPts val="1288"/>
              <a:buNone/>
              <a:defRPr sz="1400">
                <a:solidFill>
                  <a:srgbClr val="888888"/>
                </a:solidFill>
              </a:defRPr>
            </a:lvl4pPr>
            <a:lvl5pPr marL="2286000" lvl="4" indent="-228600" algn="l">
              <a:lnSpc>
                <a:spcPct val="100000"/>
              </a:lnSpc>
              <a:spcBef>
                <a:spcPts val="600"/>
              </a:spcBef>
              <a:spcAft>
                <a:spcPts val="0"/>
              </a:spcAft>
              <a:buSzPts val="1288"/>
              <a:buNone/>
              <a:defRPr sz="1400">
                <a:solidFill>
                  <a:srgbClr val="888888"/>
                </a:solidFill>
              </a:defRPr>
            </a:lvl5pPr>
            <a:lvl6pPr marL="2743200" lvl="5" indent="-228600" algn="l">
              <a:lnSpc>
                <a:spcPct val="100000"/>
              </a:lnSpc>
              <a:spcBef>
                <a:spcPts val="600"/>
              </a:spcBef>
              <a:spcAft>
                <a:spcPts val="0"/>
              </a:spcAft>
              <a:buSzPts val="1288"/>
              <a:buNone/>
              <a:defRPr sz="1400">
                <a:solidFill>
                  <a:srgbClr val="888888"/>
                </a:solidFill>
              </a:defRPr>
            </a:lvl6pPr>
            <a:lvl7pPr marL="3200400" lvl="6" indent="-228600" algn="l">
              <a:lnSpc>
                <a:spcPct val="100000"/>
              </a:lnSpc>
              <a:spcBef>
                <a:spcPts val="600"/>
              </a:spcBef>
              <a:spcAft>
                <a:spcPts val="0"/>
              </a:spcAft>
              <a:buSzPts val="1288"/>
              <a:buNone/>
              <a:defRPr sz="1400">
                <a:solidFill>
                  <a:srgbClr val="888888"/>
                </a:solidFill>
              </a:defRPr>
            </a:lvl7pPr>
            <a:lvl8pPr marL="3657600" lvl="7" indent="-228600" algn="l">
              <a:lnSpc>
                <a:spcPct val="100000"/>
              </a:lnSpc>
              <a:spcBef>
                <a:spcPts val="600"/>
              </a:spcBef>
              <a:spcAft>
                <a:spcPts val="0"/>
              </a:spcAft>
              <a:buSzPts val="1288"/>
              <a:buNone/>
              <a:defRPr sz="1400">
                <a:solidFill>
                  <a:srgbClr val="888888"/>
                </a:solidFill>
              </a:defRPr>
            </a:lvl8pPr>
            <a:lvl9pPr marL="4114800" lvl="8" indent="-228600" algn="l">
              <a:lnSpc>
                <a:spcPct val="100000"/>
              </a:lnSpc>
              <a:spcBef>
                <a:spcPts val="600"/>
              </a:spcBef>
              <a:spcAft>
                <a:spcPts val="600"/>
              </a:spcAft>
              <a:buSzPts val="1288"/>
              <a:buNone/>
              <a:defRPr sz="1400">
                <a:solidFill>
                  <a:srgbClr val="888888"/>
                </a:solidFill>
              </a:defRPr>
            </a:lvl9pPr>
          </a:lstStyle>
          <a:p>
            <a:endParaRPr/>
          </a:p>
        </p:txBody>
      </p:sp>
      <p:sp>
        <p:nvSpPr>
          <p:cNvPr id="39" name="Google Shape;39;p10"/>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0"/>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0"/>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978215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2"/>
        <p:cNvGrpSpPr/>
        <p:nvPr/>
      </p:nvGrpSpPr>
      <p:grpSpPr>
        <a:xfrm>
          <a:off x="0" y="0"/>
          <a:ext cx="0" cy="0"/>
          <a:chOff x="0" y="0"/>
          <a:chExt cx="0" cy="0"/>
        </a:xfrm>
      </p:grpSpPr>
      <p:sp>
        <p:nvSpPr>
          <p:cNvPr id="43" name="Google Shape;43;p11"/>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1"/>
          <p:cNvSpPr txBox="1">
            <a:spLocks noGrp="1"/>
          </p:cNvSpPr>
          <p:nvPr>
            <p:ph type="body" idx="1"/>
          </p:nvPr>
        </p:nvSpPr>
        <p:spPr>
          <a:xfrm>
            <a:off x="581193" y="2228003"/>
            <a:ext cx="5194767" cy="3633047"/>
          </a:xfrm>
          <a:prstGeom prst="rect">
            <a:avLst/>
          </a:prstGeom>
          <a:noFill/>
          <a:ln>
            <a:noFill/>
          </a:ln>
        </p:spPr>
        <p:txBody>
          <a:bodyPr spcFirstLastPara="1" wrap="square" lIns="91425" tIns="45700" rIns="91425" bIns="45700" anchor="ctr" anchorCtr="0">
            <a:no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45" name="Google Shape;45;p11"/>
          <p:cNvSpPr txBox="1">
            <a:spLocks noGrp="1"/>
          </p:cNvSpPr>
          <p:nvPr>
            <p:ph type="body" idx="2"/>
          </p:nvPr>
        </p:nvSpPr>
        <p:spPr>
          <a:xfrm>
            <a:off x="6416039" y="2228003"/>
            <a:ext cx="5194769" cy="3633047"/>
          </a:xfrm>
          <a:prstGeom prst="rect">
            <a:avLst/>
          </a:prstGeom>
          <a:noFill/>
          <a:ln>
            <a:noFill/>
          </a:ln>
        </p:spPr>
        <p:txBody>
          <a:bodyPr spcFirstLastPara="1" wrap="square" lIns="91425" tIns="45700" rIns="91425" bIns="45700" anchor="ctr" anchorCtr="0">
            <a:no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46" name="Google Shape;46;p11"/>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7341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body" idx="1"/>
          </p:nvPr>
        </p:nvSpPr>
        <p:spPr>
          <a:xfrm>
            <a:off x="581191" y="2250891"/>
            <a:ext cx="5194769" cy="557784"/>
          </a:xfrm>
          <a:prstGeom prst="rect">
            <a:avLst/>
          </a:prstGeom>
          <a:noFill/>
          <a:ln>
            <a:noFill/>
          </a:ln>
        </p:spPr>
        <p:txBody>
          <a:bodyPr spcFirstLastPara="1" wrap="square" lIns="91425" tIns="45700" rIns="91425" bIns="45700" anchor="ctr" anchorCtr="0">
            <a:noAutofit/>
          </a:bodyPr>
          <a:lstStyle>
            <a:lvl1pPr marL="457200" lvl="0" indent="-228600" algn="l">
              <a:lnSpc>
                <a:spcPct val="110000"/>
              </a:lnSpc>
              <a:spcBef>
                <a:spcPts val="400"/>
              </a:spcBef>
              <a:spcAft>
                <a:spcPts val="0"/>
              </a:spcAft>
              <a:buSzPts val="1840"/>
              <a:buNone/>
              <a:defRPr sz="2000" b="0">
                <a:solidFill>
                  <a:srgbClr val="3F3F3F"/>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52" name="Google Shape;52;p12"/>
          <p:cNvSpPr txBox="1">
            <a:spLocks noGrp="1"/>
          </p:cNvSpPr>
          <p:nvPr>
            <p:ph type="body" idx="2"/>
          </p:nvPr>
        </p:nvSpPr>
        <p:spPr>
          <a:xfrm>
            <a:off x="581194" y="2926052"/>
            <a:ext cx="5194766" cy="2934999"/>
          </a:xfrm>
          <a:prstGeom prst="rect">
            <a:avLst/>
          </a:prstGeom>
          <a:noFill/>
          <a:ln>
            <a:noFill/>
          </a:ln>
        </p:spPr>
        <p:txBody>
          <a:bodyPr spcFirstLastPara="1" wrap="square" lIns="91425" tIns="45700" rIns="91425" bIns="45700" anchor="t" anchorCtr="0">
            <a:no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53" name="Google Shape;53;p12"/>
          <p:cNvSpPr txBox="1">
            <a:spLocks noGrp="1"/>
          </p:cNvSpPr>
          <p:nvPr>
            <p:ph type="body" idx="3"/>
          </p:nvPr>
        </p:nvSpPr>
        <p:spPr>
          <a:xfrm>
            <a:off x="6416039" y="2250892"/>
            <a:ext cx="5194770" cy="553373"/>
          </a:xfrm>
          <a:prstGeom prst="rect">
            <a:avLst/>
          </a:prstGeom>
          <a:noFill/>
          <a:ln>
            <a:noFill/>
          </a:ln>
        </p:spPr>
        <p:txBody>
          <a:bodyPr spcFirstLastPara="1" wrap="square" lIns="91425" tIns="45700" rIns="91425" bIns="45700" anchor="ctr" anchorCtr="0">
            <a:noAutofit/>
          </a:bodyPr>
          <a:lstStyle>
            <a:lvl1pPr marL="457200" marR="0" lvl="0" indent="-228600" algn="l">
              <a:lnSpc>
                <a:spcPct val="100000"/>
              </a:lnSpc>
              <a:spcBef>
                <a:spcPts val="400"/>
              </a:spcBef>
              <a:spcAft>
                <a:spcPts val="0"/>
              </a:spcAft>
              <a:buClr>
                <a:schemeClr val="accent1"/>
              </a:buClr>
              <a:buSzPts val="1840"/>
              <a:buFont typeface="Noto Sans Symbols"/>
              <a:buNone/>
              <a:defRPr sz="2000" b="0">
                <a:solidFill>
                  <a:srgbClr val="3F3F3F"/>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54" name="Google Shape;54;p12"/>
          <p:cNvSpPr txBox="1">
            <a:spLocks noGrp="1"/>
          </p:cNvSpPr>
          <p:nvPr>
            <p:ph type="body" idx="4"/>
          </p:nvPr>
        </p:nvSpPr>
        <p:spPr>
          <a:xfrm>
            <a:off x="6416037" y="2926052"/>
            <a:ext cx="5194771" cy="2934999"/>
          </a:xfrm>
          <a:prstGeom prst="rect">
            <a:avLst/>
          </a:prstGeom>
          <a:noFill/>
          <a:ln>
            <a:noFill/>
          </a:ln>
        </p:spPr>
        <p:txBody>
          <a:bodyPr spcFirstLastPara="1" wrap="square" lIns="91425" tIns="45700" rIns="91425" bIns="45700" anchor="t" anchorCtr="0">
            <a:no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55" name="Google Shape;55;p12"/>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09827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3"/>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3"/>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45794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3"/>
        <p:cNvGrpSpPr/>
        <p:nvPr/>
      </p:nvGrpSpPr>
      <p:grpSpPr>
        <a:xfrm>
          <a:off x="0" y="0"/>
          <a:ext cx="0" cy="0"/>
          <a:chOff x="0" y="0"/>
          <a:chExt cx="0" cy="0"/>
        </a:xfrm>
      </p:grpSpPr>
      <p:sp>
        <p:nvSpPr>
          <p:cNvPr id="64" name="Google Shape;64;p14"/>
          <p:cNvSpPr/>
          <p:nvPr/>
        </p:nvSpPr>
        <p:spPr>
          <a:xfrm>
            <a:off x="447817" y="601200"/>
            <a:ext cx="3682723" cy="5815475"/>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14"/>
          <p:cNvSpPr txBox="1">
            <a:spLocks noGrp="1"/>
          </p:cNvSpPr>
          <p:nvPr>
            <p:ph type="title"/>
          </p:nvPr>
        </p:nvSpPr>
        <p:spPr>
          <a:xfrm>
            <a:off x="767857" y="933450"/>
            <a:ext cx="3031852" cy="1722419"/>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FFFFFF"/>
              </a:buClr>
              <a:buSzPts val="2400"/>
              <a:buFont typeface="Franklin Gothic"/>
              <a:buNone/>
              <a:defRPr sz="24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4"/>
          <p:cNvSpPr txBox="1">
            <a:spLocks noGrp="1"/>
          </p:cNvSpPr>
          <p:nvPr>
            <p:ph type="body" idx="1"/>
          </p:nvPr>
        </p:nvSpPr>
        <p:spPr>
          <a:xfrm>
            <a:off x="4900928" y="1179829"/>
            <a:ext cx="6650991" cy="4658216"/>
          </a:xfrm>
          <a:prstGeom prst="rect">
            <a:avLst/>
          </a:prstGeom>
          <a:noFill/>
          <a:ln>
            <a:noFill/>
          </a:ln>
        </p:spPr>
        <p:txBody>
          <a:bodyPr spcFirstLastPara="1" wrap="square" lIns="91425" tIns="45700" rIns="91425" bIns="45700" anchor="ctr" anchorCtr="0">
            <a:noAutofit/>
          </a:bodyPr>
          <a:lstStyle>
            <a:lvl1pPr marL="457200" lvl="0" indent="-345440" algn="l">
              <a:lnSpc>
                <a:spcPct val="110000"/>
              </a:lnSpc>
              <a:spcBef>
                <a:spcPts val="400"/>
              </a:spcBef>
              <a:spcAft>
                <a:spcPts val="0"/>
              </a:spcAft>
              <a:buSzPts val="1840"/>
              <a:buChar char="◼"/>
              <a:defRPr sz="2000">
                <a:solidFill>
                  <a:schemeClr val="dk2"/>
                </a:solidFill>
              </a:defRPr>
            </a:lvl1pPr>
            <a:lvl2pPr marL="914400" lvl="1" indent="-333756" algn="l">
              <a:lnSpc>
                <a:spcPct val="100000"/>
              </a:lnSpc>
              <a:spcBef>
                <a:spcPts val="600"/>
              </a:spcBef>
              <a:spcAft>
                <a:spcPts val="0"/>
              </a:spcAft>
              <a:buSzPts val="1656"/>
              <a:buChar char="◼"/>
              <a:defRPr sz="1800">
                <a:solidFill>
                  <a:schemeClr val="dk2"/>
                </a:solidFill>
              </a:defRPr>
            </a:lvl2pPr>
            <a:lvl3pPr marL="1371600" lvl="2" indent="-322072" algn="l">
              <a:lnSpc>
                <a:spcPct val="100000"/>
              </a:lnSpc>
              <a:spcBef>
                <a:spcPts val="600"/>
              </a:spcBef>
              <a:spcAft>
                <a:spcPts val="0"/>
              </a:spcAft>
              <a:buSzPts val="1472"/>
              <a:buChar char="◼"/>
              <a:defRPr sz="1600">
                <a:solidFill>
                  <a:schemeClr val="dk2"/>
                </a:solidFill>
              </a:defRPr>
            </a:lvl3pPr>
            <a:lvl4pPr marL="1828800" lvl="3" indent="-310388" algn="l">
              <a:lnSpc>
                <a:spcPct val="100000"/>
              </a:lnSpc>
              <a:spcBef>
                <a:spcPts val="600"/>
              </a:spcBef>
              <a:spcAft>
                <a:spcPts val="0"/>
              </a:spcAft>
              <a:buSzPts val="1288"/>
              <a:buChar char="◼"/>
              <a:defRPr sz="1400">
                <a:solidFill>
                  <a:schemeClr val="dk2"/>
                </a:solidFill>
              </a:defRPr>
            </a:lvl4pPr>
            <a:lvl5pPr marL="2286000" lvl="4" indent="-310388" algn="l">
              <a:lnSpc>
                <a:spcPct val="100000"/>
              </a:lnSpc>
              <a:spcBef>
                <a:spcPts val="600"/>
              </a:spcBef>
              <a:spcAft>
                <a:spcPts val="0"/>
              </a:spcAft>
              <a:buSzPts val="1288"/>
              <a:buChar char="◼"/>
              <a:defRPr sz="1400">
                <a:solidFill>
                  <a:schemeClr val="dk2"/>
                </a:solidFill>
              </a:defRPr>
            </a:lvl5pPr>
            <a:lvl6pPr marL="2743200" lvl="5" indent="-310388" algn="l">
              <a:lnSpc>
                <a:spcPct val="100000"/>
              </a:lnSpc>
              <a:spcBef>
                <a:spcPts val="600"/>
              </a:spcBef>
              <a:spcAft>
                <a:spcPts val="0"/>
              </a:spcAft>
              <a:buSzPts val="1288"/>
              <a:buChar char="◼"/>
              <a:defRPr sz="1400">
                <a:solidFill>
                  <a:schemeClr val="dk2"/>
                </a:solidFill>
              </a:defRPr>
            </a:lvl6pPr>
            <a:lvl7pPr marL="3200400" lvl="6" indent="-310388" algn="l">
              <a:lnSpc>
                <a:spcPct val="100000"/>
              </a:lnSpc>
              <a:spcBef>
                <a:spcPts val="600"/>
              </a:spcBef>
              <a:spcAft>
                <a:spcPts val="0"/>
              </a:spcAft>
              <a:buSzPts val="1288"/>
              <a:buChar char="◼"/>
              <a:defRPr sz="1400">
                <a:solidFill>
                  <a:schemeClr val="dk2"/>
                </a:solidFill>
              </a:defRPr>
            </a:lvl7pPr>
            <a:lvl8pPr marL="3657600" lvl="7" indent="-310388" algn="l">
              <a:lnSpc>
                <a:spcPct val="100000"/>
              </a:lnSpc>
              <a:spcBef>
                <a:spcPts val="600"/>
              </a:spcBef>
              <a:spcAft>
                <a:spcPts val="0"/>
              </a:spcAft>
              <a:buSzPts val="1288"/>
              <a:buChar char="◼"/>
              <a:defRPr sz="1400">
                <a:solidFill>
                  <a:schemeClr val="dk2"/>
                </a:solidFill>
              </a:defRPr>
            </a:lvl8pPr>
            <a:lvl9pPr marL="4114800" lvl="8" indent="-310388" algn="l">
              <a:lnSpc>
                <a:spcPct val="100000"/>
              </a:lnSpc>
              <a:spcBef>
                <a:spcPts val="600"/>
              </a:spcBef>
              <a:spcAft>
                <a:spcPts val="600"/>
              </a:spcAft>
              <a:buSzPts val="1288"/>
              <a:buChar char="◼"/>
              <a:defRPr sz="1400">
                <a:solidFill>
                  <a:schemeClr val="dk2"/>
                </a:solidFill>
              </a:defRPr>
            </a:lvl9pPr>
          </a:lstStyle>
          <a:p>
            <a:endParaRPr/>
          </a:p>
        </p:txBody>
      </p:sp>
      <p:sp>
        <p:nvSpPr>
          <p:cNvPr id="67" name="Google Shape;67;p14"/>
          <p:cNvSpPr txBox="1">
            <a:spLocks noGrp="1"/>
          </p:cNvSpPr>
          <p:nvPr>
            <p:ph type="body" idx="2"/>
          </p:nvPr>
        </p:nvSpPr>
        <p:spPr>
          <a:xfrm>
            <a:off x="767857" y="2836654"/>
            <a:ext cx="3031852" cy="3001392"/>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320"/>
              </a:spcBef>
              <a:spcAft>
                <a:spcPts val="0"/>
              </a:spcAft>
              <a:buSzPts val="1472"/>
              <a:buNone/>
              <a:defRPr sz="1600">
                <a:solidFill>
                  <a:srgbClr val="FFFFFF"/>
                </a:solidFill>
              </a:defRPr>
            </a:lvl1pPr>
            <a:lvl2pPr marL="914400" lvl="1" indent="-228600" algn="l">
              <a:lnSpc>
                <a:spcPct val="100000"/>
              </a:lnSpc>
              <a:spcBef>
                <a:spcPts val="600"/>
              </a:spcBef>
              <a:spcAft>
                <a:spcPts val="0"/>
              </a:spcAft>
              <a:buSzPts val="1012"/>
              <a:buNone/>
              <a:defRPr sz="11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
        <p:nvSpPr>
          <p:cNvPr id="68" name="Google Shape;68;p14"/>
          <p:cNvSpPr txBox="1">
            <a:spLocks noGrp="1"/>
          </p:cNvSpPr>
          <p:nvPr>
            <p:ph type="dt" idx="10"/>
          </p:nvPr>
        </p:nvSpPr>
        <p:spPr>
          <a:xfrm>
            <a:off x="7605951" y="6456916"/>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4"/>
          <p:cNvSpPr txBox="1">
            <a:spLocks noGrp="1"/>
          </p:cNvSpPr>
          <p:nvPr>
            <p:ph type="ftr" idx="11"/>
          </p:nvPr>
        </p:nvSpPr>
        <p:spPr>
          <a:xfrm>
            <a:off x="581192" y="6452590"/>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sldNum" idx="12"/>
          </p:nvPr>
        </p:nvSpPr>
        <p:spPr>
          <a:xfrm>
            <a:off x="10558300" y="6456916"/>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2841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2400"/>
              <a:buFont typeface="Franklin Gothic"/>
              <a:buNone/>
              <a:defRPr sz="2400" b="0">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5"/>
          <p:cNvSpPr>
            <a:spLocks noGrp="1"/>
          </p:cNvSpPr>
          <p:nvPr>
            <p:ph type="pic" idx="2"/>
          </p:nvPr>
        </p:nvSpPr>
        <p:spPr>
          <a:xfrm>
            <a:off x="447817" y="641350"/>
            <a:ext cx="11290859" cy="3651249"/>
          </a:xfrm>
          <a:prstGeom prst="rect">
            <a:avLst/>
          </a:prstGeom>
          <a:noFill/>
          <a:ln>
            <a:noFill/>
          </a:ln>
        </p:spPr>
      </p:sp>
      <p:sp>
        <p:nvSpPr>
          <p:cNvPr id="74" name="Google Shape;74;p15"/>
          <p:cNvSpPr txBox="1">
            <a:spLocks noGrp="1"/>
          </p:cNvSpPr>
          <p:nvPr>
            <p:ph type="body" idx="1"/>
          </p:nvPr>
        </p:nvSpPr>
        <p:spPr>
          <a:xfrm>
            <a:off x="581192" y="5260127"/>
            <a:ext cx="11029617" cy="998148"/>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320"/>
              </a:spcBef>
              <a:spcAft>
                <a:spcPts val="0"/>
              </a:spcAft>
              <a:buSzPts val="1472"/>
              <a:buNone/>
              <a:defRPr sz="1600"/>
            </a:lvl1pPr>
            <a:lvl2pPr marL="914400" lvl="1" indent="-228600" algn="l">
              <a:lnSpc>
                <a:spcPct val="100000"/>
              </a:lnSpc>
              <a:spcBef>
                <a:spcPts val="600"/>
              </a:spcBef>
              <a:spcAft>
                <a:spcPts val="0"/>
              </a:spcAft>
              <a:buSzPts val="1104"/>
              <a:buNone/>
              <a:defRPr sz="12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
        <p:nvSpPr>
          <p:cNvPr id="75" name="Google Shape;75;p15"/>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64892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4269976" y="-1352783"/>
            <a:ext cx="3652047" cy="11029616"/>
          </a:xfrm>
          <a:prstGeom prst="rect">
            <a:avLst/>
          </a:prstGeom>
          <a:noFill/>
          <a:ln>
            <a:noFill/>
          </a:ln>
        </p:spPr>
        <p:txBody>
          <a:bodyPr spcFirstLastPara="1" wrap="square" lIns="91425" tIns="45700" rIns="91425" bIns="45700" anchor="t" anchorCtr="0">
            <a:noAutofit/>
          </a:bodyPr>
          <a:lstStyle>
            <a:lvl1pPr marL="457200" lvl="0" indent="-327914" algn="l">
              <a:lnSpc>
                <a:spcPct val="110000"/>
              </a:lnSpc>
              <a:spcBef>
                <a:spcPts val="340"/>
              </a:spcBef>
              <a:spcAft>
                <a:spcPts val="0"/>
              </a:spcAft>
              <a:buSzPts val="1564"/>
              <a:buChar char="◼"/>
              <a:defRPr/>
            </a:lvl1pPr>
            <a:lvl2pPr marL="914400" lvl="1" indent="-310387" algn="l">
              <a:lnSpc>
                <a:spcPct val="100000"/>
              </a:lnSpc>
              <a:spcBef>
                <a:spcPts val="600"/>
              </a:spcBef>
              <a:spcAft>
                <a:spcPts val="0"/>
              </a:spcAft>
              <a:buSzPts val="1288"/>
              <a:buChar char="◼"/>
              <a:defRPr/>
            </a:lvl2pPr>
            <a:lvl3pPr marL="1371600" lvl="2" indent="-304546" algn="l">
              <a:lnSpc>
                <a:spcPct val="100000"/>
              </a:lnSpc>
              <a:spcBef>
                <a:spcPts val="600"/>
              </a:spcBef>
              <a:spcAft>
                <a:spcPts val="0"/>
              </a:spcAft>
              <a:buSzPts val="1196"/>
              <a:buChar char="◼"/>
              <a:defRPr/>
            </a:lvl3pPr>
            <a:lvl4pPr marL="1828800" lvl="3" indent="-292861" algn="l">
              <a:lnSpc>
                <a:spcPct val="100000"/>
              </a:lnSpc>
              <a:spcBef>
                <a:spcPts val="600"/>
              </a:spcBef>
              <a:spcAft>
                <a:spcPts val="0"/>
              </a:spcAft>
              <a:buSzPts val="1012"/>
              <a:buChar char="◼"/>
              <a:defRPr/>
            </a:lvl4pPr>
            <a:lvl5pPr marL="2286000" lvl="4" indent="-292861" algn="l">
              <a:lnSpc>
                <a:spcPct val="100000"/>
              </a:lnSpc>
              <a:spcBef>
                <a:spcPts val="600"/>
              </a:spcBef>
              <a:spcAft>
                <a:spcPts val="0"/>
              </a:spcAft>
              <a:buSzPts val="1012"/>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81" name="Google Shape;81;p16"/>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40591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 Title and Text">
    <p:spTree>
      <p:nvGrpSpPr>
        <p:cNvPr id="1" name="Shape 84"/>
        <p:cNvGrpSpPr/>
        <p:nvPr/>
      </p:nvGrpSpPr>
      <p:grpSpPr>
        <a:xfrm>
          <a:off x="0" y="0"/>
          <a:ext cx="0" cy="0"/>
          <a:chOff x="0" y="0"/>
          <a:chExt cx="0" cy="0"/>
        </a:xfrm>
      </p:grpSpPr>
      <p:sp>
        <p:nvSpPr>
          <p:cNvPr id="85" name="Google Shape;85;p17"/>
          <p:cNvSpPr/>
          <p:nvPr/>
        </p:nvSpPr>
        <p:spPr>
          <a:xfrm>
            <a:off x="8058151" y="599725"/>
            <a:ext cx="3687316" cy="5816950"/>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17"/>
          <p:cNvSpPr txBox="1">
            <a:spLocks noGrp="1"/>
          </p:cNvSpPr>
          <p:nvPr>
            <p:ph type="title"/>
          </p:nvPr>
        </p:nvSpPr>
        <p:spPr>
          <a:xfrm rot="5400000">
            <a:off x="7362637" y="1705163"/>
            <a:ext cx="4807326" cy="312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2800"/>
              <a:buFont typeface="Franklin Gothic"/>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7"/>
          <p:cNvSpPr txBox="1">
            <a:spLocks noGrp="1"/>
          </p:cNvSpPr>
          <p:nvPr>
            <p:ph type="body" idx="1"/>
          </p:nvPr>
        </p:nvSpPr>
        <p:spPr>
          <a:xfrm rot="5400000">
            <a:off x="1952072" y="-313549"/>
            <a:ext cx="4807326" cy="7161625"/>
          </a:xfrm>
          <a:prstGeom prst="rect">
            <a:avLst/>
          </a:prstGeom>
          <a:noFill/>
          <a:ln>
            <a:noFill/>
          </a:ln>
        </p:spPr>
        <p:txBody>
          <a:bodyPr spcFirstLastPara="1" wrap="square" lIns="91425" tIns="45700" rIns="91425" bIns="45700" anchor="t" anchorCtr="0">
            <a:noAutofit/>
          </a:bodyPr>
          <a:lstStyle>
            <a:lvl1pPr marL="457200" lvl="0" indent="-333756" algn="l">
              <a:lnSpc>
                <a:spcPct val="11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88" name="Google Shape;88;p17"/>
          <p:cNvSpPr/>
          <p:nvPr/>
        </p:nvSpPr>
        <p:spPr>
          <a:xfrm>
            <a:off x="446534" y="457200"/>
            <a:ext cx="3703320" cy="94997"/>
          </a:xfrm>
          <a:prstGeom prst="rect">
            <a:avLst/>
          </a:prstGeom>
          <a:solidFill>
            <a:srgbClr val="969F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17"/>
          <p:cNvSpPr/>
          <p:nvPr/>
        </p:nvSpPr>
        <p:spPr>
          <a:xfrm>
            <a:off x="8042147" y="453643"/>
            <a:ext cx="3703320" cy="98554"/>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17"/>
          <p:cNvSpPr/>
          <p:nvPr/>
        </p:nvSpPr>
        <p:spPr>
          <a:xfrm>
            <a:off x="4241830" y="457200"/>
            <a:ext cx="3703320" cy="9144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17"/>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7"/>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7"/>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7211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3C633830-2244-49AE-BC4A-47F415C177C6}" type="datetimeFigureOut">
              <a:rPr lang="en-US" dirty="0"/>
              <a:pPr/>
              <a:t>12/15/2022</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12/15/2022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12/15/2022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12/15/2022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3C633830-2244-49AE-BC4A-47F415C177C6}" type="datetimeFigureOut">
              <a:rPr lang="en-US" dirty="0"/>
              <a:pPr/>
              <a:t>12/15/2022</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3F3F3F"/>
              </a:buClr>
              <a:buSzPts val="2800"/>
              <a:buFont typeface="Franklin Gothic"/>
              <a:buNone/>
              <a:defRPr sz="2800" b="0" i="0" u="none" strike="noStrike" cap="none">
                <a:solidFill>
                  <a:srgbClr val="3F3F3F"/>
                </a:solidFill>
                <a:latin typeface="Franklin Gothic"/>
                <a:ea typeface="Franklin Gothic"/>
                <a:cs typeface="Franklin Gothic"/>
                <a:sym typeface="Frankli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581192" y="2336002"/>
            <a:ext cx="11029616" cy="3652047"/>
          </a:xfrm>
          <a:prstGeom prst="rect">
            <a:avLst/>
          </a:prstGeom>
          <a:noFill/>
          <a:ln>
            <a:noFill/>
          </a:ln>
        </p:spPr>
        <p:txBody>
          <a:bodyPr spcFirstLastPara="1" wrap="square" lIns="91425" tIns="45700" rIns="91425" bIns="45700" anchor="ctr" anchorCtr="0">
            <a:noAutofit/>
          </a:bodyPr>
          <a:lstStyle>
            <a:lvl1pPr marL="457200" marR="0" lvl="0" indent="-327914" algn="l" rtl="0">
              <a:lnSpc>
                <a:spcPct val="110000"/>
              </a:lnSpc>
              <a:spcBef>
                <a:spcPts val="340"/>
              </a:spcBef>
              <a:spcAft>
                <a:spcPts val="0"/>
              </a:spcAft>
              <a:buClr>
                <a:schemeClr val="accent1"/>
              </a:buClr>
              <a:buSzPts val="1564"/>
              <a:buFont typeface="Noto Sans Symbols"/>
              <a:buChar char="◼"/>
              <a:defRPr sz="1700" b="0" i="0" u="none" strike="noStrike" cap="none">
                <a:solidFill>
                  <a:srgbClr val="3F3F3F"/>
                </a:solidFill>
                <a:latin typeface="Libre Franklin"/>
                <a:ea typeface="Libre Franklin"/>
                <a:cs typeface="Libre Franklin"/>
                <a:sym typeface="Libre Franklin"/>
              </a:defRPr>
            </a:lvl1pPr>
            <a:lvl2pPr marL="914400" marR="0" lvl="1" indent="-310387" algn="l" rtl="0">
              <a:lnSpc>
                <a:spcPct val="100000"/>
              </a:lnSpc>
              <a:spcBef>
                <a:spcPts val="600"/>
              </a:spcBef>
              <a:spcAft>
                <a:spcPts val="0"/>
              </a:spcAft>
              <a:buClr>
                <a:schemeClr val="accent1"/>
              </a:buClr>
              <a:buSzPts val="1288"/>
              <a:buFont typeface="Noto Sans Symbols"/>
              <a:buChar char="◼"/>
              <a:defRPr sz="1400" b="0" i="0" u="none" strike="noStrike" cap="none">
                <a:solidFill>
                  <a:srgbClr val="3F3F3F"/>
                </a:solidFill>
                <a:latin typeface="Libre Franklin"/>
                <a:ea typeface="Libre Franklin"/>
                <a:cs typeface="Libre Franklin"/>
                <a:sym typeface="Libre Franklin"/>
              </a:defRPr>
            </a:lvl2pPr>
            <a:lvl3pPr marL="1371600" marR="0" lvl="2" indent="-304546" algn="l" rtl="0">
              <a:lnSpc>
                <a:spcPct val="100000"/>
              </a:lnSpc>
              <a:spcBef>
                <a:spcPts val="600"/>
              </a:spcBef>
              <a:spcAft>
                <a:spcPts val="0"/>
              </a:spcAft>
              <a:buClr>
                <a:schemeClr val="accent1"/>
              </a:buClr>
              <a:buSzPts val="1196"/>
              <a:buFont typeface="Noto Sans Symbols"/>
              <a:buChar char="◼"/>
              <a:defRPr sz="1300" b="0" i="0" u="none" strike="noStrike" cap="none">
                <a:solidFill>
                  <a:srgbClr val="3F3F3F"/>
                </a:solidFill>
                <a:latin typeface="Libre Franklin"/>
                <a:ea typeface="Libre Franklin"/>
                <a:cs typeface="Libre Franklin"/>
                <a:sym typeface="Libre Franklin"/>
              </a:defRPr>
            </a:lvl3pPr>
            <a:lvl4pPr marL="1828800" marR="0" lvl="3" indent="-292861" algn="l" rtl="0">
              <a:lnSpc>
                <a:spcPct val="100000"/>
              </a:lnSpc>
              <a:spcBef>
                <a:spcPts val="600"/>
              </a:spcBef>
              <a:spcAft>
                <a:spcPts val="0"/>
              </a:spcAft>
              <a:buClr>
                <a:schemeClr val="accent1"/>
              </a:buClr>
              <a:buSzPts val="1012"/>
              <a:buFont typeface="Noto Sans Symbols"/>
              <a:buChar char="◼"/>
              <a:defRPr sz="1100" b="0" i="0" u="none" strike="noStrike" cap="none">
                <a:solidFill>
                  <a:srgbClr val="3F3F3F"/>
                </a:solidFill>
                <a:latin typeface="Libre Franklin"/>
                <a:ea typeface="Libre Franklin"/>
                <a:cs typeface="Libre Franklin"/>
                <a:sym typeface="Libre Franklin"/>
              </a:defRPr>
            </a:lvl4pPr>
            <a:lvl5pPr marL="2286000" marR="0" lvl="4" indent="-292861" algn="l" rtl="0">
              <a:lnSpc>
                <a:spcPct val="100000"/>
              </a:lnSpc>
              <a:spcBef>
                <a:spcPts val="600"/>
              </a:spcBef>
              <a:spcAft>
                <a:spcPts val="0"/>
              </a:spcAft>
              <a:buClr>
                <a:schemeClr val="accent1"/>
              </a:buClr>
              <a:buSzPts val="1012"/>
              <a:buFont typeface="Noto Sans Symbols"/>
              <a:buChar char="◼"/>
              <a:defRPr sz="1100" b="0" i="0" u="none" strike="noStrike" cap="none">
                <a:solidFill>
                  <a:srgbClr val="3F3F3F"/>
                </a:solidFill>
                <a:latin typeface="Libre Franklin"/>
                <a:ea typeface="Libre Franklin"/>
                <a:cs typeface="Libre Franklin"/>
                <a:sym typeface="Libre Franklin"/>
              </a:defRPr>
            </a:lvl5pPr>
            <a:lvl6pPr marL="2743200" marR="0" lvl="5"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6pPr>
            <a:lvl7pPr marL="3200400" marR="0" lvl="6"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7pPr>
            <a:lvl8pPr marL="3657600" marR="0" lvl="7" indent="-298703"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8pPr>
            <a:lvl9pPr marL="4114800" marR="0" lvl="8" indent="-298703" algn="l" rtl="0">
              <a:lnSpc>
                <a:spcPct val="100000"/>
              </a:lnSpc>
              <a:spcBef>
                <a:spcPts val="600"/>
              </a:spcBef>
              <a:spcAft>
                <a:spcPts val="600"/>
              </a:spcAft>
              <a:buClr>
                <a:schemeClr val="accent2"/>
              </a:buClr>
              <a:buSzPts val="1104"/>
              <a:buFont typeface="Noto Sans Symbols"/>
              <a:buChar char="◼"/>
              <a:defRPr sz="1200" b="0" i="0" u="none" strike="noStrike" cap="none">
                <a:solidFill>
                  <a:schemeClr val="dk2"/>
                </a:solidFill>
                <a:latin typeface="Libre Franklin"/>
                <a:ea typeface="Libre Franklin"/>
                <a:cs typeface="Libre Franklin"/>
                <a:sym typeface="Libre Franklin"/>
              </a:defRPr>
            </a:lvl9pPr>
          </a:lstStyle>
          <a:p>
            <a:endParaRPr/>
          </a:p>
        </p:txBody>
      </p:sp>
      <p:sp>
        <p:nvSpPr>
          <p:cNvPr id="12" name="Google Shape;12;p6"/>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3F3F3F"/>
                </a:solidFill>
                <a:latin typeface="Libre Franklin"/>
                <a:ea typeface="Libre Franklin"/>
                <a:cs typeface="Libre Franklin"/>
                <a:sym typeface="Libre Frankli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3" name="Google Shape;13;p6"/>
          <p:cNvSpPr txBox="1">
            <a:spLocks noGrp="1"/>
          </p:cNvSpPr>
          <p:nvPr>
            <p:ph type="ftr" idx="11"/>
          </p:nvPr>
        </p:nvSpPr>
        <p:spPr>
          <a:xfrm>
            <a:off x="581192" y="6423914"/>
            <a:ext cx="691721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3F3F3F"/>
                </a:solidFill>
                <a:latin typeface="Libre Franklin"/>
                <a:ea typeface="Libre Franklin"/>
                <a:cs typeface="Libre Franklin"/>
                <a:sym typeface="Libre Frankli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4" name="Google Shape;14;p6"/>
          <p:cNvSpPr txBox="1">
            <a:spLocks noGrp="1"/>
          </p:cNvSpPr>
          <p:nvPr>
            <p:ph type="sldNum" idx="12"/>
          </p:nvPr>
        </p:nvSpPr>
        <p:spPr>
          <a:xfrm>
            <a:off x="10558300"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3F3F3F"/>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6"/>
          <p:cNvSpPr/>
          <p:nvPr/>
        </p:nvSpPr>
        <p:spPr>
          <a:xfrm>
            <a:off x="446534" y="457200"/>
            <a:ext cx="3703320" cy="94997"/>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6"/>
          <p:cNvSpPr/>
          <p:nvPr/>
        </p:nvSpPr>
        <p:spPr>
          <a:xfrm>
            <a:off x="8042147" y="453643"/>
            <a:ext cx="3703320" cy="98554"/>
          </a:xfrm>
          <a:prstGeom prst="rect">
            <a:avLst/>
          </a:prstGeom>
          <a:solidFill>
            <a:srgbClr val="969F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6"/>
          <p:cNvSpPr/>
          <p:nvPr/>
        </p:nvSpPr>
        <p:spPr>
          <a:xfrm>
            <a:off x="4241830" y="457200"/>
            <a:ext cx="3703320" cy="9144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2776265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taxhelpsantafe@gmail.com" TargetMode="External"/><Relationship Id="rId2" Type="http://schemas.openxmlformats.org/officeDocument/2006/relationships/hyperlink" Target="trd-41413ins.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form-crs-1.pdf" TargetMode="External"/><Relationship Id="rId2" Type="http://schemas.openxmlformats.org/officeDocument/2006/relationships/hyperlink" Target="https://tap.state.nm.us/Tap/_/" TargetMode="External"/><Relationship Id="rId1" Type="http://schemas.openxmlformats.org/officeDocument/2006/relationships/slideLayout" Target="../slideLayouts/slideLayout1.xml"/><Relationship Id="rId5" Type="http://schemas.openxmlformats.org/officeDocument/2006/relationships/hyperlink" Target="mailto:taxhelpsantafe@gmail.com" TargetMode="External"/><Relationship Id="rId4" Type="http://schemas.openxmlformats.org/officeDocument/2006/relationships/hyperlink" Target="GRT%20Rates%202021%20final.pdf"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taxhelpsantafe@gmail.com" TargetMode="External"/><Relationship Id="rId2" Type="http://schemas.openxmlformats.org/officeDocument/2006/relationships/hyperlink" Target="https://workerscomp.nm.gov/Employers-Insurance"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2.jp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taxhelpsantafe@gmail.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Income%20statement%201%20year1.xlsx" TargetMode="External"/><Relationship Id="rId2" Type="http://schemas.openxmlformats.org/officeDocument/2006/relationships/hyperlink" Target="Invoices%20tracker.xlsx" TargetMode="External"/><Relationship Id="rId1" Type="http://schemas.openxmlformats.org/officeDocument/2006/relationships/slideLayout" Target="../slideLayouts/slideLayout1.xml"/><Relationship Id="rId4" Type="http://schemas.openxmlformats.org/officeDocument/2006/relationships/hyperlink" Target="mailto:taxhelpsantafe@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p:nvPr/>
        </p:nvSpPr>
        <p:spPr>
          <a:xfrm>
            <a:off x="1915879" y="1788750"/>
            <a:ext cx="8360100" cy="2524200"/>
          </a:xfrm>
          <a:prstGeom prst="rect">
            <a:avLst/>
          </a:prstGeom>
          <a:noFill/>
          <a:ln w="69850" cap="flat" cmpd="sng">
            <a:solidFill>
              <a:schemeClr val="accent2"/>
            </a:solidFill>
            <a:prstDash val="solid"/>
            <a:round/>
            <a:headEnd type="none" w="sm" len="sm"/>
            <a:tailEnd type="none" w="sm" len="sm"/>
          </a:ln>
        </p:spPr>
        <p:txBody>
          <a:bodyPr spcFirstLastPara="1" wrap="square" lIns="91425" tIns="45700" rIns="91425" bIns="45700" anchor="ctr" anchorCtr="0">
            <a:normAutofit lnSpcReduction="10000"/>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1" i="0" u="none" strike="noStrike" kern="0" cap="none" spc="0" normalizeH="0" baseline="0" noProof="0" dirty="0" smtClean="0">
                <a:ln>
                  <a:noFill/>
                </a:ln>
                <a:solidFill>
                  <a:srgbClr val="E25D3C"/>
                </a:solidFill>
                <a:effectLst/>
                <a:uLnTx/>
                <a:uFillTx/>
                <a:latin typeface="Source Sans Pro"/>
                <a:ea typeface="Source Sans Pro"/>
                <a:cs typeface="Source Sans Pro"/>
                <a:sym typeface="Source Sans Pro"/>
              </a:rPr>
              <a:t>Are You Ready For</a:t>
            </a:r>
            <a:r>
              <a:rPr kumimoji="0" lang="en-US" sz="3600" b="1" i="0" u="none" strike="noStrike" kern="0" cap="none" spc="0" normalizeH="0" noProof="0" dirty="0" smtClean="0">
                <a:ln>
                  <a:noFill/>
                </a:ln>
                <a:solidFill>
                  <a:srgbClr val="E25D3C"/>
                </a:solidFill>
                <a:effectLst/>
                <a:uLnTx/>
                <a:uFillTx/>
                <a:latin typeface="Source Sans Pro"/>
                <a:ea typeface="Source Sans Pro"/>
                <a:cs typeface="Source Sans Pro"/>
                <a:sym typeface="Source Sans Pro"/>
              </a:rPr>
              <a:t> Tax Time?</a:t>
            </a:r>
            <a:endParaRPr kumimoji="0" sz="1400" b="0"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endParaRPr>
          </a:p>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1"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rPr>
              <a:t>Peter </a:t>
            </a:r>
            <a:r>
              <a:rPr kumimoji="0" lang="en-US" sz="3600" b="1" i="0" u="none" strike="noStrike" kern="0" cap="none" spc="0" normalizeH="0" baseline="0" noProof="0" dirty="0" err="1">
                <a:ln>
                  <a:noFill/>
                </a:ln>
                <a:solidFill>
                  <a:srgbClr val="000000"/>
                </a:solidFill>
                <a:effectLst/>
                <a:uLnTx/>
                <a:uFillTx/>
                <a:latin typeface="Source Sans Pro"/>
                <a:ea typeface="Source Sans Pro"/>
                <a:cs typeface="Source Sans Pro"/>
                <a:sym typeface="Source Sans Pro"/>
              </a:rPr>
              <a:t>Doniger</a:t>
            </a:r>
            <a:r>
              <a:rPr kumimoji="0" lang="en-US" sz="3600" b="1"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rPr>
              <a:t>, Owner</a:t>
            </a:r>
          </a:p>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1"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rPr>
              <a:t>Tax Help Santa Fe, </a:t>
            </a:r>
            <a:r>
              <a:rPr kumimoji="0" lang="en-US" sz="3600" b="1" i="0" u="none" strike="noStrike" kern="0" cap="none" spc="0" normalizeH="0" baseline="0" noProof="0" dirty="0" smtClean="0">
                <a:ln>
                  <a:noFill/>
                </a:ln>
                <a:solidFill>
                  <a:srgbClr val="000000"/>
                </a:solidFill>
                <a:effectLst/>
                <a:uLnTx/>
                <a:uFillTx/>
                <a:latin typeface="Source Sans Pro"/>
                <a:ea typeface="Source Sans Pro"/>
                <a:cs typeface="Source Sans Pro"/>
                <a:sym typeface="Source Sans Pro"/>
              </a:rPr>
              <a:t>LLC</a:t>
            </a:r>
          </a:p>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lang="en-US" sz="3600" b="1" kern="0" dirty="0" smtClean="0">
                <a:solidFill>
                  <a:srgbClr val="000000"/>
                </a:solidFill>
                <a:latin typeface="Source Sans Pro"/>
                <a:ea typeface="Source Sans Pro"/>
                <a:cs typeface="Source Sans Pro"/>
                <a:sym typeface="Source Sans Pro"/>
              </a:rPr>
              <a:t>Score Volunteer for 20 years</a:t>
            </a:r>
            <a:endParaRPr kumimoji="0" lang="en-US" sz="3600" b="1"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endParaRPr>
          </a:p>
          <a:p>
            <a:pPr marL="0" marR="0" lvl="0" indent="0" algn="ctr" defTabSz="914400" rtl="0" eaLnBrk="1" fontAlgn="auto" latinLnBrk="0" hangingPunct="1">
              <a:lnSpc>
                <a:spcPct val="100000"/>
              </a:lnSpc>
              <a:spcBef>
                <a:spcPts val="0"/>
              </a:spcBef>
              <a:spcAft>
                <a:spcPts val="0"/>
              </a:spcAft>
              <a:buClr>
                <a:srgbClr val="000000"/>
              </a:buClr>
              <a:buSzPts val="2000"/>
              <a:buFont typeface="Arial"/>
              <a:buNone/>
              <a:tabLst/>
              <a:defRPr/>
            </a:pPr>
            <a:r>
              <a:rPr kumimoji="0" lang="en-US" sz="2000" b="0" i="0" u="none" strike="noStrike" kern="0" cap="none" spc="0" normalizeH="0" baseline="0" noProof="0" dirty="0" smtClean="0">
                <a:ln>
                  <a:noFill/>
                </a:ln>
                <a:solidFill>
                  <a:srgbClr val="000000"/>
                </a:solidFill>
                <a:effectLst/>
                <a:uLnTx/>
                <a:uFillTx/>
                <a:latin typeface="Source Sans Pro"/>
                <a:ea typeface="Source Sans Pro"/>
                <a:cs typeface="Source Sans Pro"/>
                <a:sym typeface="Source Sans Pro"/>
              </a:rPr>
              <a:t>January 15,  2023</a:t>
            </a:r>
            <a:endParaRPr kumimoji="0" sz="2000" b="0"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endParaRPr>
          </a:p>
        </p:txBody>
      </p:sp>
      <p:pic>
        <p:nvPicPr>
          <p:cNvPr id="99" name="Google Shape;99;p1"/>
          <p:cNvPicPr preferRelativeResize="0"/>
          <p:nvPr/>
        </p:nvPicPr>
        <p:blipFill rotWithShape="1">
          <a:blip r:embed="rId3">
            <a:alphaModFix/>
          </a:blip>
          <a:srcRect/>
          <a:stretch/>
        </p:blipFill>
        <p:spPr>
          <a:xfrm>
            <a:off x="7519750" y="5795928"/>
            <a:ext cx="2991450" cy="659649"/>
          </a:xfrm>
          <a:prstGeom prst="rect">
            <a:avLst/>
          </a:prstGeom>
          <a:noFill/>
          <a:ln>
            <a:noFill/>
          </a:ln>
        </p:spPr>
      </p:pic>
      <p:pic>
        <p:nvPicPr>
          <p:cNvPr id="100" name="Google Shape;100;p1"/>
          <p:cNvPicPr preferRelativeResize="0"/>
          <p:nvPr/>
        </p:nvPicPr>
        <p:blipFill rotWithShape="1">
          <a:blip r:embed="rId4">
            <a:alphaModFix/>
          </a:blip>
          <a:srcRect/>
          <a:stretch/>
        </p:blipFill>
        <p:spPr>
          <a:xfrm>
            <a:off x="10941017" y="5616712"/>
            <a:ext cx="749736" cy="838851"/>
          </a:xfrm>
          <a:prstGeom prst="rect">
            <a:avLst/>
          </a:prstGeom>
          <a:noFill/>
          <a:ln>
            <a:noFill/>
          </a:ln>
        </p:spPr>
      </p:pic>
    </p:spTree>
    <p:extLst>
      <p:ext uri="{BB962C8B-B14F-4D97-AF65-F5344CB8AC3E}">
        <p14:creationId xmlns:p14="http://schemas.microsoft.com/office/powerpoint/2010/main" val="225165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7527" y="798060"/>
            <a:ext cx="10282843" cy="5461226"/>
          </a:xfrm>
        </p:spPr>
        <p:txBody>
          <a:bodyPr>
            <a:normAutofit fontScale="90000"/>
          </a:bodyPr>
          <a:lstStyle/>
          <a:p>
            <a:pPr lvl="2" algn="ctr"/>
            <a:r>
              <a:rPr lang="en-US" sz="3600" b="1" i="1" dirty="0">
                <a:solidFill>
                  <a:schemeClr val="bg1"/>
                </a:solidFill>
                <a:latin typeface="+mj-lt"/>
              </a:rPr>
              <a:t>At Year End</a:t>
            </a:r>
            <a:r>
              <a:rPr lang="en-US" sz="2700" b="1" i="1" dirty="0">
                <a:solidFill>
                  <a:schemeClr val="bg1"/>
                </a:solidFill>
                <a:latin typeface="+mj-lt"/>
              </a:rPr>
              <a:t/>
            </a:r>
            <a:br>
              <a:rPr lang="en-US" sz="2700" b="1" i="1" dirty="0">
                <a:solidFill>
                  <a:schemeClr val="bg1"/>
                </a:solidFill>
                <a:latin typeface="+mj-lt"/>
              </a:rPr>
            </a:br>
            <a:r>
              <a:rPr lang="en-US" sz="1200" dirty="0">
                <a:solidFill>
                  <a:schemeClr val="bg1"/>
                </a:solidFill>
                <a:latin typeface="+mj-lt"/>
              </a:rPr>
              <a:t> </a:t>
            </a:r>
            <a:r>
              <a:rPr lang="en-US" sz="2700" dirty="0">
                <a:solidFill>
                  <a:schemeClr val="bg1"/>
                </a:solidFill>
                <a:latin typeface="+mj-lt"/>
              </a:rPr>
              <a:t/>
            </a:r>
            <a:br>
              <a:rPr lang="en-US" sz="2700" dirty="0">
                <a:solidFill>
                  <a:schemeClr val="bg1"/>
                </a:solidFill>
                <a:latin typeface="+mj-lt"/>
              </a:rPr>
            </a:br>
            <a:r>
              <a:rPr lang="en-US" sz="2000" dirty="0"/>
              <a:t>Add all 12 months together to get yearly totals.</a:t>
            </a:r>
            <a:br>
              <a:rPr lang="en-US" sz="2000" dirty="0"/>
            </a:br>
            <a:r>
              <a:rPr lang="en-US" sz="2000" dirty="0"/>
              <a:t/>
            </a:r>
            <a:br>
              <a:rPr lang="en-US" sz="2000" dirty="0"/>
            </a:br>
            <a:r>
              <a:rPr lang="en-US" sz="2000" dirty="0"/>
              <a:t>Prepare summary reports for income and expenses for income taxes.</a:t>
            </a:r>
            <a:br>
              <a:rPr lang="en-US" sz="2000" dirty="0"/>
            </a:br>
            <a:r>
              <a:rPr lang="en-US" sz="2000" dirty="0"/>
              <a:t>Pay owner payroll or draw with money left over!</a:t>
            </a:r>
            <a:br>
              <a:rPr lang="en-US" sz="2000" dirty="0"/>
            </a:br>
            <a:r>
              <a:rPr lang="en-US" sz="2000" dirty="0"/>
              <a:t/>
            </a:r>
            <a:br>
              <a:rPr lang="en-US" sz="2000" dirty="0"/>
            </a:br>
            <a:r>
              <a:rPr lang="en-US" sz="2000" dirty="0"/>
              <a:t>Make sure all taxes are paid.</a:t>
            </a:r>
            <a:br>
              <a:rPr lang="en-US" sz="2000" dirty="0"/>
            </a:br>
            <a:r>
              <a:rPr lang="en-US" sz="2000" dirty="0"/>
              <a:t/>
            </a:r>
            <a:br>
              <a:rPr lang="en-US" sz="2000" dirty="0"/>
            </a:br>
            <a:r>
              <a:rPr lang="en-US" sz="2000" dirty="0"/>
              <a:t>There are quarterly and annual Payroll Taxes to be filed</a:t>
            </a:r>
            <a:br>
              <a:rPr lang="en-US" sz="2000" dirty="0"/>
            </a:br>
            <a:r>
              <a:rPr lang="en-US" sz="2000" dirty="0"/>
              <a:t>Withholding US and NM</a:t>
            </a:r>
            <a:br>
              <a:rPr lang="en-US" sz="2000" dirty="0"/>
            </a:br>
            <a:r>
              <a:rPr lang="en-US" sz="2000" dirty="0"/>
              <a:t>Unemployment at Workforce Solutions.</a:t>
            </a:r>
            <a:br>
              <a:rPr lang="en-US" sz="2000" dirty="0"/>
            </a:br>
            <a:r>
              <a:rPr lang="en-US" sz="2000" dirty="0"/>
              <a:t>Sales Tax Monthly, Quarterly, or Semi Annually</a:t>
            </a:r>
            <a:br>
              <a:rPr lang="en-US" sz="2000" dirty="0"/>
            </a:br>
            <a:r>
              <a:rPr lang="en-US" sz="2000" dirty="0"/>
              <a:t>Workmen’s Comp Insurance</a:t>
            </a:r>
            <a:br>
              <a:rPr lang="en-US" sz="2000" dirty="0"/>
            </a:br>
            <a:r>
              <a:rPr lang="en-US" sz="2000" dirty="0"/>
              <a:t/>
            </a:r>
            <a:br>
              <a:rPr lang="en-US" sz="2000" dirty="0"/>
            </a:br>
            <a:r>
              <a:rPr lang="en-US" sz="2000" dirty="0"/>
              <a:t>Income tax is due Yearly. </a:t>
            </a:r>
            <a:br>
              <a:rPr lang="en-US" sz="2000" dirty="0"/>
            </a:br>
            <a:r>
              <a:rPr lang="en-US" sz="2000" dirty="0"/>
              <a:t>However, if you will owe you should pay quarterly estimated taxes to pay as you go.</a:t>
            </a:r>
            <a:br>
              <a:rPr lang="en-US" sz="2000" dirty="0"/>
            </a:br>
            <a:r>
              <a:rPr lang="en-US" sz="2000" dirty="0"/>
              <a:t/>
            </a:r>
            <a:br>
              <a:rPr lang="en-US" sz="2000" dirty="0"/>
            </a:br>
            <a:r>
              <a:rPr lang="en-US" sz="1800" dirty="0"/>
              <a:t/>
            </a:r>
            <a:br>
              <a:rPr lang="en-US" sz="1800" dirty="0"/>
            </a:br>
            <a:r>
              <a:rPr lang="en-US" sz="1800" dirty="0"/>
              <a:t/>
            </a:r>
            <a:br>
              <a:rPr lang="en-US" sz="1800" dirty="0"/>
            </a:br>
            <a:r>
              <a:rPr lang="en-US" sz="1800" dirty="0"/>
              <a:t/>
            </a:r>
            <a:br>
              <a:rPr lang="en-US" sz="1800" dirty="0"/>
            </a:br>
            <a:r>
              <a:rPr lang="en-US" sz="4400" dirty="0">
                <a:latin typeface="+mj-lt"/>
              </a:rPr>
              <a:t/>
            </a:r>
            <a:br>
              <a:rPr lang="en-US" sz="4400" dirty="0">
                <a:latin typeface="+mj-lt"/>
              </a:rPr>
            </a:br>
            <a:r>
              <a:rPr lang="en-US" sz="4400" i="0" dirty="0">
                <a:solidFill>
                  <a:schemeClr val="bg1"/>
                </a:solidFill>
                <a:latin typeface="+mj-lt"/>
              </a:rPr>
              <a:t/>
            </a:r>
            <a:br>
              <a:rPr lang="en-US" sz="4400" i="0" dirty="0">
                <a:solidFill>
                  <a:schemeClr val="bg1"/>
                </a:solidFill>
                <a:latin typeface="+mj-lt"/>
              </a:rPr>
            </a:br>
            <a:r>
              <a:rPr lang="en-US" sz="9600" dirty="0">
                <a:solidFill>
                  <a:srgbClr val="FF0000"/>
                </a:solidFill>
              </a:rPr>
              <a:t/>
            </a:r>
            <a:br>
              <a:rPr lang="en-US" sz="9600" dirty="0">
                <a:solidFill>
                  <a:srgbClr val="FF0000"/>
                </a:solidFill>
              </a:rPr>
            </a:br>
            <a:r>
              <a:rPr lang="en-US" sz="4800" dirty="0">
                <a:solidFill>
                  <a:srgbClr val="FF0000"/>
                </a:solidFill>
              </a:rPr>
              <a:t> </a:t>
            </a:r>
            <a:r>
              <a:rPr lang="en-US" sz="9600" dirty="0">
                <a:solidFill>
                  <a:srgbClr val="FF0000"/>
                </a:solidFill>
              </a:rPr>
              <a:t/>
            </a:r>
            <a:br>
              <a:rPr lang="en-US" sz="9600" dirty="0">
                <a:solidFill>
                  <a:srgbClr val="FF0000"/>
                </a:solidFill>
              </a:rPr>
            </a:br>
            <a:endParaRPr lang="en-US" sz="6600" dirty="0">
              <a:solidFill>
                <a:srgbClr val="FF0000"/>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42944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3778" y="562708"/>
            <a:ext cx="7130159" cy="4970584"/>
          </a:xfrm>
        </p:spPr>
        <p:txBody>
          <a:bodyPr>
            <a:normAutofit fontScale="90000"/>
          </a:bodyPr>
          <a:lstStyle/>
          <a:p>
            <a:pPr algn="ctr"/>
            <a:r>
              <a:rPr lang="en-US" sz="3100" i="0" dirty="0">
                <a:solidFill>
                  <a:schemeClr val="bg1"/>
                </a:solidFill>
              </a:rPr>
              <a:t>Gross Receipts Taxes are required of us all</a:t>
            </a:r>
            <a:br>
              <a:rPr lang="en-US" sz="3100" i="0" dirty="0">
                <a:solidFill>
                  <a:schemeClr val="bg1"/>
                </a:solidFill>
              </a:rPr>
            </a:br>
            <a:r>
              <a:rPr lang="en-US" sz="3100" i="0" dirty="0">
                <a:solidFill>
                  <a:schemeClr val="bg1"/>
                </a:solidFill>
              </a:rPr>
              <a:t/>
            </a:r>
            <a:br>
              <a:rPr lang="en-US" sz="3100" i="0" dirty="0">
                <a:solidFill>
                  <a:schemeClr val="bg1"/>
                </a:solidFill>
              </a:rPr>
            </a:br>
            <a:r>
              <a:rPr lang="en-US" sz="3100" i="0" dirty="0">
                <a:solidFill>
                  <a:schemeClr val="bg1"/>
                </a:solidFill>
              </a:rPr>
              <a:t>City Tax rate </a:t>
            </a:r>
            <a:r>
              <a:rPr lang="en-US" sz="3100" i="0" dirty="0" smtClean="0">
                <a:solidFill>
                  <a:schemeClr val="bg1"/>
                </a:solidFill>
              </a:rPr>
              <a:t>8.3125</a:t>
            </a:r>
            <a:r>
              <a:rPr lang="en-US" sz="3100" i="0" dirty="0">
                <a:solidFill>
                  <a:schemeClr val="bg1"/>
                </a:solidFill>
              </a:rPr>
              <a:t>%</a:t>
            </a:r>
            <a:br>
              <a:rPr lang="en-US" sz="3100" i="0" dirty="0">
                <a:solidFill>
                  <a:schemeClr val="bg1"/>
                </a:solidFill>
              </a:rPr>
            </a:br>
            <a:r>
              <a:rPr lang="en-US" sz="3100" i="0" dirty="0">
                <a:solidFill>
                  <a:schemeClr val="bg1"/>
                </a:solidFill>
              </a:rPr>
              <a:t>County Tax Rate </a:t>
            </a:r>
            <a:r>
              <a:rPr lang="en-US" sz="3100" i="0" dirty="0" smtClean="0">
                <a:solidFill>
                  <a:schemeClr val="bg1"/>
                </a:solidFill>
              </a:rPr>
              <a:t>7.0</a:t>
            </a:r>
            <a:r>
              <a:rPr lang="en-US" sz="3100" i="0" dirty="0">
                <a:solidFill>
                  <a:schemeClr val="bg1"/>
                </a:solidFill>
              </a:rPr>
              <a:t>%</a:t>
            </a:r>
            <a:br>
              <a:rPr lang="en-US" sz="3100" i="0" dirty="0">
                <a:solidFill>
                  <a:schemeClr val="bg1"/>
                </a:solidFill>
              </a:rPr>
            </a:br>
            <a:r>
              <a:rPr lang="en-US" sz="3100" i="0" dirty="0">
                <a:solidFill>
                  <a:schemeClr val="bg1"/>
                </a:solidFill>
              </a:rPr>
              <a:t/>
            </a:r>
            <a:br>
              <a:rPr lang="en-US" sz="3100" i="0" dirty="0">
                <a:solidFill>
                  <a:schemeClr val="bg1"/>
                </a:solidFill>
              </a:rPr>
            </a:br>
            <a:r>
              <a:rPr lang="en-US" sz="2600" i="0" dirty="0">
                <a:solidFill>
                  <a:schemeClr val="bg1"/>
                </a:solidFill>
              </a:rPr>
              <a:t>Gross Receipts Tax (Sales Tax) is to be collected by all sellers in New Mexico. </a:t>
            </a:r>
            <a:br>
              <a:rPr lang="en-US" sz="2600" i="0" dirty="0">
                <a:solidFill>
                  <a:schemeClr val="bg1"/>
                </a:solidFill>
              </a:rPr>
            </a:br>
            <a:r>
              <a:rPr lang="en-US" sz="2600" i="0" dirty="0">
                <a:solidFill>
                  <a:schemeClr val="bg1"/>
                </a:solidFill>
              </a:rPr>
              <a:t/>
            </a:r>
            <a:br>
              <a:rPr lang="en-US" sz="2600" i="0" dirty="0">
                <a:solidFill>
                  <a:schemeClr val="bg1"/>
                </a:solidFill>
              </a:rPr>
            </a:br>
            <a:r>
              <a:rPr lang="en-US" sz="2600" i="0" dirty="0">
                <a:solidFill>
                  <a:schemeClr val="bg1"/>
                </a:solidFill>
              </a:rPr>
              <a:t>The tax is based on total sales.</a:t>
            </a:r>
            <a:br>
              <a:rPr lang="en-US" sz="2600" i="0" dirty="0">
                <a:solidFill>
                  <a:schemeClr val="bg1"/>
                </a:solidFill>
              </a:rPr>
            </a:br>
            <a:r>
              <a:rPr lang="en-US" sz="2600" i="0" dirty="0">
                <a:solidFill>
                  <a:schemeClr val="bg1"/>
                </a:solidFill>
              </a:rPr>
              <a:t/>
            </a:r>
            <a:br>
              <a:rPr lang="en-US" sz="2600" i="0" dirty="0">
                <a:solidFill>
                  <a:schemeClr val="bg1"/>
                </a:solidFill>
              </a:rPr>
            </a:br>
            <a:r>
              <a:rPr lang="en-US" sz="2600" i="0" dirty="0">
                <a:solidFill>
                  <a:schemeClr val="bg1"/>
                </a:solidFill>
              </a:rPr>
              <a:t>Some Resales are exempt</a:t>
            </a:r>
            <a:br>
              <a:rPr lang="en-US" sz="2600" i="0" dirty="0">
                <a:solidFill>
                  <a:schemeClr val="bg1"/>
                </a:solidFill>
              </a:rPr>
            </a:br>
            <a:r>
              <a:rPr lang="en-US" sz="2600" i="0" dirty="0" smtClean="0">
                <a:solidFill>
                  <a:schemeClr val="bg1"/>
                </a:solidFill>
              </a:rPr>
              <a:t/>
            </a:r>
            <a:br>
              <a:rPr lang="en-US" sz="2600" i="0" dirty="0" smtClean="0">
                <a:solidFill>
                  <a:schemeClr val="bg1"/>
                </a:solidFill>
              </a:rPr>
            </a:br>
            <a:r>
              <a:rPr lang="en-US" sz="2800" i="0" dirty="0">
                <a:solidFill>
                  <a:schemeClr val="bg1"/>
                </a:solidFill>
                <a:hlinkClick r:id="rId2" action="ppaction://hlinkfile"/>
              </a:rPr>
              <a:t>Instructions as of 07/01/2021</a:t>
            </a:r>
            <a:endParaRPr lang="en-US" sz="2600" i="0" dirty="0">
              <a:solidFill>
                <a:schemeClr val="bg1"/>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3"/>
              </a:rPr>
              <a:t>taxhelpsantafe@gmail.com</a:t>
            </a:r>
            <a:r>
              <a:rPr lang="en-US" dirty="0">
                <a:solidFill>
                  <a:schemeClr val="bg1"/>
                </a:solidFill>
              </a:rPr>
              <a:t>  505-670-6835</a:t>
            </a:r>
          </a:p>
        </p:txBody>
      </p:sp>
    </p:spTree>
    <p:extLst>
      <p:ext uri="{BB962C8B-B14F-4D97-AF65-F5344CB8AC3E}">
        <p14:creationId xmlns:p14="http://schemas.microsoft.com/office/powerpoint/2010/main" val="486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3778" y="562708"/>
            <a:ext cx="7130159" cy="4970584"/>
          </a:xfrm>
        </p:spPr>
        <p:txBody>
          <a:bodyPr>
            <a:normAutofit/>
          </a:bodyPr>
          <a:lstStyle/>
          <a:p>
            <a:pPr algn="ctr"/>
            <a:r>
              <a:rPr lang="en-US" sz="3100" i="0" dirty="0">
                <a:solidFill>
                  <a:schemeClr val="bg1"/>
                </a:solidFill>
              </a:rPr>
              <a:t>SOME Exemptions TO </a:t>
            </a:r>
            <a:br>
              <a:rPr lang="en-US" sz="3100" i="0" dirty="0">
                <a:solidFill>
                  <a:schemeClr val="bg1"/>
                </a:solidFill>
              </a:rPr>
            </a:br>
            <a:r>
              <a:rPr lang="en-US" sz="3100" i="0" dirty="0">
                <a:solidFill>
                  <a:schemeClr val="bg1"/>
                </a:solidFill>
              </a:rPr>
              <a:t>Gross Receipts</a:t>
            </a:r>
            <a:br>
              <a:rPr lang="en-US" sz="3100" i="0" dirty="0">
                <a:solidFill>
                  <a:schemeClr val="bg1"/>
                </a:solidFill>
              </a:rPr>
            </a:br>
            <a:r>
              <a:rPr lang="en-US" sz="3100" i="0" dirty="0">
                <a:solidFill>
                  <a:schemeClr val="bg1"/>
                </a:solidFill>
              </a:rPr>
              <a:t/>
            </a:r>
            <a:br>
              <a:rPr lang="en-US" sz="3100" i="0" dirty="0">
                <a:solidFill>
                  <a:schemeClr val="bg1"/>
                </a:solidFill>
              </a:rPr>
            </a:br>
            <a:r>
              <a:rPr lang="en-US" sz="3100" i="0" dirty="0">
                <a:solidFill>
                  <a:schemeClr val="bg1"/>
                </a:solidFill>
              </a:rPr>
              <a:t>Resale – You do not sell to the ultimate customer</a:t>
            </a:r>
            <a:br>
              <a:rPr lang="en-US" sz="3100" i="0" dirty="0">
                <a:solidFill>
                  <a:schemeClr val="bg1"/>
                </a:solidFill>
              </a:rPr>
            </a:br>
            <a:r>
              <a:rPr lang="en-US" sz="3100" i="0" dirty="0">
                <a:solidFill>
                  <a:schemeClr val="bg1"/>
                </a:solidFill>
              </a:rPr>
              <a:t/>
            </a:r>
            <a:br>
              <a:rPr lang="en-US" sz="3100" i="0" dirty="0">
                <a:solidFill>
                  <a:schemeClr val="bg1"/>
                </a:solidFill>
              </a:rPr>
            </a:br>
            <a:r>
              <a:rPr lang="en-US" sz="3100" i="0" dirty="0">
                <a:solidFill>
                  <a:schemeClr val="bg1"/>
                </a:solidFill>
              </a:rPr>
              <a:t>Medical – you are paid by insurance companies or Medicaid/</a:t>
            </a:r>
            <a:r>
              <a:rPr lang="en-US" sz="3100" i="0" dirty="0" err="1">
                <a:solidFill>
                  <a:schemeClr val="bg1"/>
                </a:solidFill>
              </a:rPr>
              <a:t>medicare</a:t>
            </a:r>
            <a:r>
              <a:rPr lang="en-US" sz="3100" i="0" dirty="0">
                <a:solidFill>
                  <a:schemeClr val="bg1"/>
                </a:solidFill>
              </a:rPr>
              <a:t/>
            </a:r>
            <a:br>
              <a:rPr lang="en-US" sz="3100" i="0" dirty="0">
                <a:solidFill>
                  <a:schemeClr val="bg1"/>
                </a:solidFill>
              </a:rPr>
            </a:br>
            <a:r>
              <a:rPr lang="en-US" sz="3100" i="0" dirty="0">
                <a:solidFill>
                  <a:schemeClr val="bg1"/>
                </a:solidFill>
              </a:rPr>
              <a:t/>
            </a:r>
            <a:br>
              <a:rPr lang="en-US" sz="3100" i="0" dirty="0">
                <a:solidFill>
                  <a:schemeClr val="bg1"/>
                </a:solidFill>
              </a:rPr>
            </a:br>
            <a:r>
              <a:rPr lang="en-US" sz="3100" i="0" dirty="0">
                <a:solidFill>
                  <a:schemeClr val="bg1"/>
                </a:solidFill>
              </a:rPr>
              <a:t>export – you ship out of state</a:t>
            </a:r>
            <a:endParaRPr lang="en-US" sz="2600" i="0" dirty="0">
              <a:solidFill>
                <a:schemeClr val="bg1"/>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52489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9609" y="386244"/>
            <a:ext cx="7130159" cy="5241471"/>
          </a:xfrm>
        </p:spPr>
        <p:txBody>
          <a:bodyPr>
            <a:normAutofit/>
          </a:bodyPr>
          <a:lstStyle/>
          <a:p>
            <a:pPr fontAlgn="base"/>
            <a:r>
              <a:rPr lang="en-US" sz="1400" i="0" dirty="0">
                <a:solidFill>
                  <a:schemeClr val="bg1"/>
                </a:solidFill>
              </a:rPr>
              <a:t>Gross Receipts Taxes</a:t>
            </a:r>
            <a:br>
              <a:rPr lang="en-US" sz="1400" i="0" dirty="0">
                <a:solidFill>
                  <a:schemeClr val="bg1"/>
                </a:solidFill>
              </a:rPr>
            </a:br>
            <a:r>
              <a:rPr lang="en-US" sz="1400" i="0" dirty="0">
                <a:solidFill>
                  <a:schemeClr val="bg1"/>
                </a:solidFill>
              </a:rPr>
              <a:t/>
            </a:r>
            <a:br>
              <a:rPr lang="en-US" sz="1400" i="0" dirty="0">
                <a:solidFill>
                  <a:schemeClr val="bg1"/>
                </a:solidFill>
              </a:rPr>
            </a:br>
            <a:r>
              <a:rPr lang="en-US" sz="1400" i="0" dirty="0">
                <a:solidFill>
                  <a:schemeClr val="bg1"/>
                </a:solidFill>
              </a:rPr>
              <a:t/>
            </a:r>
            <a:br>
              <a:rPr lang="en-US" sz="1400" i="0" dirty="0">
                <a:solidFill>
                  <a:schemeClr val="bg1"/>
                </a:solidFill>
              </a:rPr>
            </a:br>
            <a:r>
              <a:rPr lang="en-US" sz="1400" i="0" dirty="0">
                <a:solidFill>
                  <a:schemeClr val="bg1"/>
                </a:solidFill>
              </a:rPr>
              <a:t/>
            </a:r>
            <a:br>
              <a:rPr lang="en-US" sz="1400" i="0" dirty="0">
                <a:solidFill>
                  <a:schemeClr val="bg1"/>
                </a:solidFill>
              </a:rPr>
            </a:br>
            <a:r>
              <a:rPr lang="en-US" sz="1400" i="0" dirty="0">
                <a:solidFill>
                  <a:schemeClr val="bg1"/>
                </a:solidFill>
              </a:rPr>
              <a:t>A state is constitutionally prohibited from taxing business activities unless those activities have a substantial “nexus,” or connection, with the state. </a:t>
            </a:r>
            <a:br>
              <a:rPr lang="en-US" sz="1400" i="0" dirty="0">
                <a:solidFill>
                  <a:schemeClr val="bg1"/>
                </a:solidFill>
              </a:rPr>
            </a:br>
            <a:r>
              <a:rPr lang="en-US" sz="1400" i="0" dirty="0">
                <a:solidFill>
                  <a:schemeClr val="bg1"/>
                </a:solidFill>
              </a:rPr>
              <a:t/>
            </a:r>
            <a:br>
              <a:rPr lang="en-US" sz="1400" i="0" dirty="0">
                <a:solidFill>
                  <a:schemeClr val="bg1"/>
                </a:solidFill>
              </a:rPr>
            </a:br>
            <a:r>
              <a:rPr lang="en-US" sz="1400" i="0" dirty="0">
                <a:solidFill>
                  <a:schemeClr val="bg1"/>
                </a:solidFill>
              </a:rPr>
              <a:t>In </a:t>
            </a:r>
            <a:r>
              <a:rPr lang="en-US" sz="1400" dirty="0">
                <a:solidFill>
                  <a:schemeClr val="bg1"/>
                </a:solidFill>
              </a:rPr>
              <a:t>Wayfair, </a:t>
            </a:r>
            <a:r>
              <a:rPr lang="en-US" sz="1400" i="0" dirty="0">
                <a:solidFill>
                  <a:schemeClr val="bg1"/>
                </a:solidFill>
              </a:rPr>
              <a:t>the Supreme Court ruled that a business could establish nexus through economic or virtual contacts with a state, even if it didn’t have a physical presence. The Court didn’t create a bright-line test for determining whether contacts are “substantial,” but found that the thresholds established by South Dakota’s law are sufficient: </a:t>
            </a:r>
            <a:br>
              <a:rPr lang="en-US" sz="1400" i="0" dirty="0">
                <a:solidFill>
                  <a:schemeClr val="bg1"/>
                </a:solidFill>
              </a:rPr>
            </a:br>
            <a:r>
              <a:rPr lang="en-US" sz="1400" i="0" dirty="0">
                <a:solidFill>
                  <a:schemeClr val="bg1"/>
                </a:solidFill>
              </a:rPr>
              <a:t/>
            </a:r>
            <a:br>
              <a:rPr lang="en-US" sz="1400" i="0" dirty="0">
                <a:solidFill>
                  <a:schemeClr val="bg1"/>
                </a:solidFill>
              </a:rPr>
            </a:br>
            <a:r>
              <a:rPr lang="en-US" sz="1400" b="1" i="0" dirty="0">
                <a:solidFill>
                  <a:schemeClr val="bg1"/>
                </a:solidFill>
              </a:rPr>
              <a:t>Out-of-state businesses must collect and remit in that state if, </a:t>
            </a:r>
            <a:r>
              <a:rPr lang="en-US" sz="1400" b="1" i="0" dirty="0" smtClean="0">
                <a:solidFill>
                  <a:schemeClr val="bg1"/>
                </a:solidFill>
              </a:rPr>
              <a:t/>
            </a:r>
            <a:br>
              <a:rPr lang="en-US" sz="1400" b="1" i="0" dirty="0" smtClean="0">
                <a:solidFill>
                  <a:schemeClr val="bg1"/>
                </a:solidFill>
              </a:rPr>
            </a:br>
            <a:r>
              <a:rPr lang="en-US" sz="1400" b="1" i="0" dirty="0">
                <a:solidFill>
                  <a:schemeClr val="bg1"/>
                </a:solidFill>
              </a:rPr>
              <a:t/>
            </a:r>
            <a:br>
              <a:rPr lang="en-US" sz="1400" b="1" i="0" dirty="0">
                <a:solidFill>
                  <a:schemeClr val="bg1"/>
                </a:solidFill>
              </a:rPr>
            </a:br>
            <a:r>
              <a:rPr lang="en-US" sz="1400" b="1" i="0" dirty="0" smtClean="0">
                <a:solidFill>
                  <a:schemeClr val="bg1"/>
                </a:solidFill>
              </a:rPr>
              <a:t>in </a:t>
            </a:r>
            <a:r>
              <a:rPr lang="en-US" sz="1400" b="1" i="0" dirty="0">
                <a:solidFill>
                  <a:schemeClr val="bg1"/>
                </a:solidFill>
              </a:rPr>
              <a:t>the current or previous calendar year, </a:t>
            </a:r>
            <a:br>
              <a:rPr lang="en-US" sz="1400" b="1" i="0" dirty="0">
                <a:solidFill>
                  <a:schemeClr val="bg1"/>
                </a:solidFill>
              </a:rPr>
            </a:br>
            <a:r>
              <a:rPr lang="en-US" sz="1400" b="1" i="0" dirty="0">
                <a:solidFill>
                  <a:schemeClr val="bg1"/>
                </a:solidFill>
              </a:rPr>
              <a:t/>
            </a:r>
            <a:br>
              <a:rPr lang="en-US" sz="1400" b="1" i="0" dirty="0">
                <a:solidFill>
                  <a:schemeClr val="bg1"/>
                </a:solidFill>
              </a:rPr>
            </a:br>
            <a:r>
              <a:rPr lang="en-US" sz="1400" b="1" i="0" dirty="0">
                <a:solidFill>
                  <a:schemeClr val="bg1"/>
                </a:solidFill>
              </a:rPr>
              <a:t>they have 1) more than $100,000 in gross sales of products or services delivered into the state,</a:t>
            </a:r>
            <a:br>
              <a:rPr lang="en-US" sz="1400" b="1" i="0" dirty="0">
                <a:solidFill>
                  <a:schemeClr val="bg1"/>
                </a:solidFill>
              </a:rPr>
            </a:br>
            <a:r>
              <a:rPr lang="en-US" sz="1400" b="1" i="0" dirty="0">
                <a:solidFill>
                  <a:schemeClr val="bg1"/>
                </a:solidFill>
              </a:rPr>
              <a:t/>
            </a:r>
            <a:br>
              <a:rPr lang="en-US" sz="1400" b="1" i="0" dirty="0">
                <a:solidFill>
                  <a:schemeClr val="bg1"/>
                </a:solidFill>
              </a:rPr>
            </a:br>
            <a:r>
              <a:rPr lang="en-US" sz="1400" b="1" i="0" dirty="0">
                <a:solidFill>
                  <a:schemeClr val="bg1"/>
                </a:solidFill>
              </a:rPr>
              <a:t>or 2) 200 or more separate transactions for the delivery of goods or services into the state.</a:t>
            </a: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3043499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9609" y="386244"/>
            <a:ext cx="7130159" cy="5241471"/>
          </a:xfrm>
        </p:spPr>
        <p:txBody>
          <a:bodyPr>
            <a:normAutofit/>
          </a:bodyPr>
          <a:lstStyle/>
          <a:p>
            <a:r>
              <a:rPr lang="en-US" sz="3100" i="0" dirty="0" smtClean="0">
                <a:solidFill>
                  <a:schemeClr val="bg1"/>
                </a:solidFill>
              </a:rPr>
              <a:t>A few Exemption Codes</a:t>
            </a:r>
            <a:br>
              <a:rPr lang="en-US" sz="3100" i="0" dirty="0" smtClean="0">
                <a:solidFill>
                  <a:schemeClr val="bg1"/>
                </a:solidFill>
              </a:rPr>
            </a:br>
            <a:r>
              <a:rPr lang="en-US" sz="3100" i="0" dirty="0" smtClean="0">
                <a:solidFill>
                  <a:schemeClr val="bg1"/>
                </a:solidFill>
              </a:rPr>
              <a:t/>
            </a:r>
            <a:br>
              <a:rPr lang="en-US" sz="3100" i="0" dirty="0" smtClean="0">
                <a:solidFill>
                  <a:schemeClr val="bg1"/>
                </a:solidFill>
              </a:rPr>
            </a:br>
            <a:r>
              <a:rPr lang="en-US" sz="1600" b="1" i="0" dirty="0" smtClean="0">
                <a:solidFill>
                  <a:schemeClr val="bg1"/>
                </a:solidFill>
              </a:rPr>
              <a:t>7-9-47 </a:t>
            </a:r>
            <a:r>
              <a:rPr lang="en-US" sz="1400" b="1" i="0" dirty="0" smtClean="0">
                <a:solidFill>
                  <a:schemeClr val="bg1"/>
                </a:solidFill>
              </a:rPr>
              <a:t>Tangible </a:t>
            </a:r>
            <a:r>
              <a:rPr lang="en-US" sz="1400" b="1" i="0" dirty="0">
                <a:solidFill>
                  <a:schemeClr val="bg1"/>
                </a:solidFill>
              </a:rPr>
              <a:t>personal property or license for </a:t>
            </a:r>
            <a:r>
              <a:rPr lang="en-US" sz="1400" b="1" i="0" dirty="0" smtClean="0">
                <a:solidFill>
                  <a:schemeClr val="bg1"/>
                </a:solidFill>
              </a:rPr>
              <a:t>resale</a:t>
            </a:r>
            <a:br>
              <a:rPr lang="en-US" sz="1400" b="1" i="0" dirty="0" smtClean="0">
                <a:solidFill>
                  <a:schemeClr val="bg1"/>
                </a:solidFill>
              </a:rPr>
            </a:br>
            <a:r>
              <a:rPr lang="en-US" sz="1400" i="0" dirty="0" smtClean="0">
                <a:solidFill>
                  <a:schemeClr val="bg1"/>
                </a:solidFill>
              </a:rPr>
              <a:t>Receipts </a:t>
            </a:r>
            <a:r>
              <a:rPr lang="en-US" sz="1400" i="0" dirty="0">
                <a:solidFill>
                  <a:schemeClr val="bg1"/>
                </a:solidFill>
              </a:rPr>
              <a:t>from sales of tangible personal property or licenses may be deducted if the sale is made to a person who delivers a nontaxable transaction certificate to the seller. 	</a:t>
            </a:r>
            <a:r>
              <a:rPr lang="en-US" sz="1400" i="0" dirty="0" smtClean="0">
                <a:solidFill>
                  <a:schemeClr val="bg1"/>
                </a:solidFill>
              </a:rPr>
              <a:t/>
            </a:r>
            <a:br>
              <a:rPr lang="en-US" sz="1400" i="0" dirty="0" smtClean="0">
                <a:solidFill>
                  <a:schemeClr val="bg1"/>
                </a:solidFill>
              </a:rPr>
            </a:br>
            <a:r>
              <a:rPr lang="en-US" sz="1400" b="1" i="0" dirty="0">
                <a:solidFill>
                  <a:schemeClr val="bg1"/>
                </a:solidFill>
              </a:rPr>
              <a:t/>
            </a:r>
            <a:br>
              <a:rPr lang="en-US" sz="1400" b="1" i="0" dirty="0">
                <a:solidFill>
                  <a:schemeClr val="bg1"/>
                </a:solidFill>
              </a:rPr>
            </a:br>
            <a:r>
              <a:rPr lang="en-US" sz="1400" b="1" i="0" dirty="0">
                <a:solidFill>
                  <a:schemeClr val="bg1"/>
                </a:solidFill>
              </a:rPr>
              <a:t>7-9-48 </a:t>
            </a:r>
            <a:r>
              <a:rPr lang="en-US" sz="1400" b="1" i="0" dirty="0" smtClean="0">
                <a:solidFill>
                  <a:schemeClr val="bg1"/>
                </a:solidFill>
              </a:rPr>
              <a:t>Service </a:t>
            </a:r>
            <a:r>
              <a:rPr lang="en-US" sz="1400" b="1" i="0" dirty="0">
                <a:solidFill>
                  <a:schemeClr val="bg1"/>
                </a:solidFill>
              </a:rPr>
              <a:t>for resale </a:t>
            </a:r>
            <a:r>
              <a:rPr lang="en-US" sz="1400" i="0" dirty="0">
                <a:solidFill>
                  <a:schemeClr val="bg1"/>
                </a:solidFill>
              </a:rPr>
              <a:t>	</a:t>
            </a:r>
            <a:r>
              <a:rPr lang="en-US" sz="1400" i="0" dirty="0" smtClean="0">
                <a:solidFill>
                  <a:schemeClr val="bg1"/>
                </a:solidFill>
              </a:rPr>
              <a:t/>
            </a:r>
            <a:br>
              <a:rPr lang="en-US" sz="1400" i="0" dirty="0" smtClean="0">
                <a:solidFill>
                  <a:schemeClr val="bg1"/>
                </a:solidFill>
              </a:rPr>
            </a:br>
            <a:r>
              <a:rPr lang="en-US" sz="1400" i="0" dirty="0" smtClean="0">
                <a:solidFill>
                  <a:schemeClr val="bg1"/>
                </a:solidFill>
              </a:rPr>
              <a:t>Receipts </a:t>
            </a:r>
            <a:r>
              <a:rPr lang="en-US" sz="1400" i="0" dirty="0">
                <a:solidFill>
                  <a:schemeClr val="bg1"/>
                </a:solidFill>
              </a:rPr>
              <a:t>from selling a service for resale may be deducted from if the sale is made to a person who delivers a nontaxable transaction certificate </a:t>
            </a:r>
            <a:r>
              <a:rPr lang="en-US" sz="1400" i="0" dirty="0" smtClean="0">
                <a:solidFill>
                  <a:schemeClr val="bg1"/>
                </a:solidFill>
              </a:rPr>
              <a:t>TO THE SELLER</a:t>
            </a:r>
            <a:r>
              <a:rPr lang="en-US" sz="1400" i="0" dirty="0"/>
              <a:t>	</a:t>
            </a:r>
            <a:br>
              <a:rPr lang="en-US" sz="1400" i="0" dirty="0"/>
            </a:br>
            <a:r>
              <a:rPr lang="en-US" sz="1400" i="0" dirty="0">
                <a:solidFill>
                  <a:schemeClr val="bg1"/>
                </a:solidFill>
              </a:rPr>
              <a:t/>
            </a:r>
            <a:br>
              <a:rPr lang="en-US" sz="1400" i="0" dirty="0">
                <a:solidFill>
                  <a:schemeClr val="bg1"/>
                </a:solidFill>
              </a:rPr>
            </a:br>
            <a:r>
              <a:rPr lang="en-US" sz="1400" i="0" dirty="0">
                <a:solidFill>
                  <a:schemeClr val="bg1"/>
                </a:solidFill>
              </a:rPr>
              <a:t/>
            </a:r>
            <a:br>
              <a:rPr lang="en-US" sz="1400" i="0" dirty="0">
                <a:solidFill>
                  <a:schemeClr val="bg1"/>
                </a:solidFill>
              </a:rPr>
            </a:br>
            <a:r>
              <a:rPr lang="en-US" sz="1400" b="1" i="0" dirty="0">
                <a:solidFill>
                  <a:schemeClr val="bg1"/>
                </a:solidFill>
              </a:rPr>
              <a:t>7-9-117 Marketplace Seller </a:t>
            </a:r>
            <a:r>
              <a:rPr lang="en-US" sz="1400" b="1" i="0" dirty="0" smtClean="0">
                <a:solidFill>
                  <a:schemeClr val="bg1"/>
                </a:solidFill>
              </a:rPr>
              <a:t/>
            </a:r>
            <a:br>
              <a:rPr lang="en-US" sz="1400" b="1" i="0" dirty="0" smtClean="0">
                <a:solidFill>
                  <a:schemeClr val="bg1"/>
                </a:solidFill>
              </a:rPr>
            </a:br>
            <a:r>
              <a:rPr lang="en-US" sz="1400" i="0" dirty="0" smtClean="0">
                <a:solidFill>
                  <a:schemeClr val="bg1"/>
                </a:solidFill>
              </a:rPr>
              <a:t>A </a:t>
            </a:r>
            <a:r>
              <a:rPr lang="en-US" sz="1400" i="0" dirty="0">
                <a:solidFill>
                  <a:schemeClr val="bg1"/>
                </a:solidFill>
              </a:rPr>
              <a:t>marketplace seller may deduct receipts for sales, leases and licenses of tangible personal property, sales of licenses and sales of services or licenses for use of real property that are collected and paid by a marketplace provider.</a:t>
            </a:r>
            <a:br>
              <a:rPr lang="en-US" sz="1400" i="0" dirty="0">
                <a:solidFill>
                  <a:schemeClr val="bg1"/>
                </a:solidFill>
              </a:rPr>
            </a:br>
            <a:r>
              <a:rPr lang="en-US" sz="1400" b="1" i="0" dirty="0">
                <a:solidFill>
                  <a:schemeClr val="bg1"/>
                </a:solidFill>
              </a:rPr>
              <a:t/>
            </a:r>
            <a:br>
              <a:rPr lang="en-US" sz="1400" b="1" i="0" dirty="0">
                <a:solidFill>
                  <a:schemeClr val="bg1"/>
                </a:solidFill>
              </a:rPr>
            </a:br>
            <a:r>
              <a:rPr lang="en-US" sz="1400" b="1" dirty="0">
                <a:solidFill>
                  <a:schemeClr val="bg1"/>
                </a:solidFill>
              </a:rPr>
              <a:t>7-9-55 Transaction in interstate commerce </a:t>
            </a:r>
            <a:r>
              <a:rPr lang="en-US" sz="1400" dirty="0" smtClean="0">
                <a:solidFill>
                  <a:schemeClr val="bg1"/>
                </a:solidFill>
              </a:rPr>
              <a:t/>
            </a:r>
            <a:br>
              <a:rPr lang="en-US" sz="1400" dirty="0" smtClean="0">
                <a:solidFill>
                  <a:schemeClr val="bg1"/>
                </a:solidFill>
              </a:rPr>
            </a:br>
            <a:r>
              <a:rPr lang="en-US" sz="1400" dirty="0" smtClean="0">
                <a:solidFill>
                  <a:schemeClr val="bg1"/>
                </a:solidFill>
              </a:rPr>
              <a:t>Receipts </a:t>
            </a:r>
            <a:r>
              <a:rPr lang="en-US" sz="1400" dirty="0">
                <a:solidFill>
                  <a:schemeClr val="bg1"/>
                </a:solidFill>
              </a:rPr>
              <a:t>from transactions in interstate commerce may be deducted from gross receipts to the extent that the imposition of the gross receipts tax would be unlawful under the United States constitution; </a:t>
            </a:r>
            <a:endParaRPr lang="en-US" sz="1400" i="0" dirty="0">
              <a:solidFill>
                <a:schemeClr val="bg1"/>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3182313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9609" y="386245"/>
            <a:ext cx="7130159" cy="4970584"/>
          </a:xfrm>
        </p:spPr>
        <p:txBody>
          <a:bodyPr>
            <a:normAutofit fontScale="90000"/>
          </a:bodyPr>
          <a:lstStyle/>
          <a:p>
            <a:pPr algn="ctr"/>
            <a:r>
              <a:rPr lang="en-US" sz="2400" i="0" dirty="0">
                <a:solidFill>
                  <a:schemeClr val="bg1"/>
                </a:solidFill>
              </a:rPr>
              <a:t>Gross Receipts Taxes</a:t>
            </a:r>
            <a:r>
              <a:rPr lang="en-US" sz="2400" dirty="0">
                <a:solidFill>
                  <a:schemeClr val="bg1"/>
                </a:solidFill>
              </a:rPr>
              <a:t/>
            </a:r>
            <a:br>
              <a:rPr lang="en-US" sz="2400" dirty="0">
                <a:solidFill>
                  <a:schemeClr val="bg1"/>
                </a:solidFill>
              </a:rPr>
            </a:br>
            <a:r>
              <a:rPr lang="en-US" sz="2400" i="0" dirty="0">
                <a:solidFill>
                  <a:schemeClr val="bg1"/>
                </a:solidFill>
              </a:rPr>
              <a:t/>
            </a:r>
            <a:br>
              <a:rPr lang="en-US" sz="2400" i="0" dirty="0">
                <a:solidFill>
                  <a:schemeClr val="bg1"/>
                </a:solidFill>
              </a:rPr>
            </a:br>
            <a:r>
              <a:rPr lang="en-US" sz="2400" i="0" dirty="0">
                <a:solidFill>
                  <a:schemeClr val="bg1"/>
                </a:solidFill>
              </a:rPr>
              <a:t> use </a:t>
            </a:r>
            <a:r>
              <a:rPr lang="en-US" sz="2400" i="0" dirty="0">
                <a:solidFill>
                  <a:schemeClr val="bg1"/>
                </a:solidFill>
                <a:hlinkClick r:id="rId2"/>
              </a:rPr>
              <a:t>https://tap.state.nm.us/Tap</a:t>
            </a:r>
            <a:r>
              <a:rPr lang="en-US" sz="2400" i="0">
                <a:solidFill>
                  <a:schemeClr val="bg1"/>
                </a:solidFill>
                <a:hlinkClick r:id="rId2"/>
              </a:rPr>
              <a:t>/</a:t>
            </a:r>
            <a:r>
              <a:rPr lang="en-US" sz="2400" i="0">
                <a:solidFill>
                  <a:schemeClr val="bg1"/>
                </a:solidFill>
              </a:rPr>
              <a:t> </a:t>
            </a:r>
            <a:br>
              <a:rPr lang="en-US" sz="2400" i="0">
                <a:solidFill>
                  <a:schemeClr val="bg1"/>
                </a:solidFill>
              </a:rPr>
            </a:br>
            <a:r>
              <a:rPr lang="en-US" sz="2400" i="0">
                <a:solidFill>
                  <a:schemeClr val="bg1"/>
                </a:solidFill>
              </a:rPr>
              <a:t>to </a:t>
            </a:r>
            <a:r>
              <a:rPr lang="en-US" sz="2400" i="0" dirty="0">
                <a:solidFill>
                  <a:schemeClr val="bg1"/>
                </a:solidFill>
              </a:rPr>
              <a:t>file easily</a:t>
            </a:r>
            <a:br>
              <a:rPr lang="en-US" sz="2400" i="0" dirty="0">
                <a:solidFill>
                  <a:schemeClr val="bg1"/>
                </a:solidFill>
              </a:rPr>
            </a:br>
            <a:r>
              <a:rPr lang="en-US" sz="2400" i="0" dirty="0">
                <a:solidFill>
                  <a:schemeClr val="bg1"/>
                </a:solidFill>
              </a:rPr>
              <a:t/>
            </a:r>
            <a:br>
              <a:rPr lang="en-US" sz="2400" i="0" dirty="0">
                <a:solidFill>
                  <a:schemeClr val="bg1"/>
                </a:solidFill>
              </a:rPr>
            </a:br>
            <a:r>
              <a:rPr lang="en-US" sz="2400" i="0" dirty="0">
                <a:solidFill>
                  <a:schemeClr val="bg1"/>
                </a:solidFill>
              </a:rPr>
              <a:t>Report sales and deducted sales</a:t>
            </a:r>
            <a:br>
              <a:rPr lang="en-US" sz="2400" i="0" dirty="0">
                <a:solidFill>
                  <a:schemeClr val="bg1"/>
                </a:solidFill>
              </a:rPr>
            </a:br>
            <a:r>
              <a:rPr lang="en-US" sz="1600" i="0" dirty="0">
                <a:solidFill>
                  <a:schemeClr val="bg1"/>
                </a:solidFill>
                <a:hlinkClick r:id="rId3" action="ppaction://hlinkfile"/>
              </a:rPr>
              <a:t>form-crs-1.pdf</a:t>
            </a:r>
            <a:r>
              <a:rPr lang="en-US" sz="2400" i="0" dirty="0">
                <a:solidFill>
                  <a:schemeClr val="bg1"/>
                </a:solidFill>
              </a:rPr>
              <a:t/>
            </a:r>
            <a:br>
              <a:rPr lang="en-US" sz="2400" i="0" dirty="0">
                <a:solidFill>
                  <a:schemeClr val="bg1"/>
                </a:solidFill>
              </a:rPr>
            </a:br>
            <a:r>
              <a:rPr lang="en-US" sz="2400" i="0" dirty="0">
                <a:solidFill>
                  <a:schemeClr val="bg1"/>
                </a:solidFill>
              </a:rPr>
              <a:t/>
            </a:r>
            <a:br>
              <a:rPr lang="en-US" sz="2400" i="0" dirty="0">
                <a:solidFill>
                  <a:schemeClr val="bg1"/>
                </a:solidFill>
              </a:rPr>
            </a:br>
            <a:r>
              <a:rPr lang="en-US" sz="2400" i="0" dirty="0">
                <a:solidFill>
                  <a:schemeClr val="bg1"/>
                </a:solidFill>
              </a:rPr>
              <a:t>Rates vary by location</a:t>
            </a:r>
            <a:br>
              <a:rPr lang="en-US" sz="2400" i="0" dirty="0">
                <a:solidFill>
                  <a:schemeClr val="bg1"/>
                </a:solidFill>
              </a:rPr>
            </a:br>
            <a:r>
              <a:rPr lang="en-US" sz="1600" i="0" dirty="0">
                <a:solidFill>
                  <a:schemeClr val="bg1"/>
                </a:solidFill>
                <a:hlinkClick r:id="rId4" action="ppaction://hlinkfile"/>
              </a:rPr>
              <a:t>GRT Rates 2021 final.pdf</a:t>
            </a:r>
            <a:r>
              <a:rPr lang="en-US" sz="2400" i="0" dirty="0">
                <a:solidFill>
                  <a:schemeClr val="bg1"/>
                </a:solidFill>
              </a:rPr>
              <a:t/>
            </a:r>
            <a:br>
              <a:rPr lang="en-US" sz="2400" i="0" dirty="0">
                <a:solidFill>
                  <a:schemeClr val="bg1"/>
                </a:solidFill>
              </a:rPr>
            </a:br>
            <a:r>
              <a:rPr lang="en-US" sz="2400" i="0" dirty="0">
                <a:solidFill>
                  <a:schemeClr val="bg1"/>
                </a:solidFill>
              </a:rPr>
              <a:t/>
            </a:r>
            <a:br>
              <a:rPr lang="en-US" sz="2400" i="0" dirty="0">
                <a:solidFill>
                  <a:schemeClr val="bg1"/>
                </a:solidFill>
              </a:rPr>
            </a:br>
            <a:r>
              <a:rPr lang="en-US" sz="2400" i="0" dirty="0">
                <a:solidFill>
                  <a:schemeClr val="bg1"/>
                </a:solidFill>
              </a:rPr>
              <a:t>File 2, 4, or 12 times each year</a:t>
            </a:r>
            <a:br>
              <a:rPr lang="en-US" sz="2400" i="0" dirty="0">
                <a:solidFill>
                  <a:schemeClr val="bg1"/>
                </a:solidFill>
              </a:rPr>
            </a:br>
            <a:r>
              <a:rPr lang="en-US" sz="2400" i="0" dirty="0">
                <a:solidFill>
                  <a:schemeClr val="bg1"/>
                </a:solidFill>
              </a:rPr>
              <a:t/>
            </a:r>
            <a:br>
              <a:rPr lang="en-US" sz="2400" i="0" dirty="0">
                <a:solidFill>
                  <a:schemeClr val="bg1"/>
                </a:solidFill>
              </a:rPr>
            </a:br>
            <a:r>
              <a:rPr lang="en-US" sz="2400" i="0" dirty="0">
                <a:solidFill>
                  <a:schemeClr val="bg1"/>
                </a:solidFill>
              </a:rPr>
              <a:t>total sales must be close to line 1 of schedule c</a:t>
            </a:r>
            <a:r>
              <a:rPr lang="en-US" sz="2400" dirty="0">
                <a:solidFill>
                  <a:schemeClr val="bg1"/>
                </a:solidFill>
              </a:rPr>
              <a:t/>
            </a:r>
            <a:br>
              <a:rPr lang="en-US" sz="2400" dirty="0">
                <a:solidFill>
                  <a:schemeClr val="bg1"/>
                </a:solidFill>
              </a:rPr>
            </a:br>
            <a:r>
              <a:rPr lang="en-US" sz="2400" dirty="0">
                <a:solidFill>
                  <a:schemeClr val="bg1"/>
                </a:solidFill>
              </a:rPr>
              <a:t/>
            </a:r>
            <a:br>
              <a:rPr lang="en-US" sz="2400" dirty="0">
                <a:solidFill>
                  <a:schemeClr val="bg1"/>
                </a:solidFill>
              </a:rPr>
            </a:br>
            <a:endParaRPr lang="en-US" sz="2000" dirty="0">
              <a:solidFill>
                <a:schemeClr val="bg1"/>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5"/>
              </a:rPr>
              <a:t>taxhelpsantafe@gmail.com</a:t>
            </a:r>
            <a:r>
              <a:rPr lang="en-US" dirty="0">
                <a:solidFill>
                  <a:schemeClr val="bg1"/>
                </a:solidFill>
              </a:rPr>
              <a:t>  505-670-6835</a:t>
            </a:r>
          </a:p>
        </p:txBody>
      </p:sp>
    </p:spTree>
    <p:extLst>
      <p:ext uri="{BB962C8B-B14F-4D97-AF65-F5344CB8AC3E}">
        <p14:creationId xmlns:p14="http://schemas.microsoft.com/office/powerpoint/2010/main" val="3054740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9609" y="386245"/>
            <a:ext cx="7130159" cy="4970584"/>
          </a:xfrm>
        </p:spPr>
        <p:txBody>
          <a:bodyPr>
            <a:normAutofit/>
          </a:bodyPr>
          <a:lstStyle/>
          <a:p>
            <a:pPr lvl="1" algn="ctr"/>
            <a:r>
              <a:rPr lang="en-US" sz="2400" dirty="0">
                <a:solidFill>
                  <a:schemeClr val="bg1"/>
                </a:solidFill>
              </a:rPr>
              <a:t>PAYROLL Taxes</a:t>
            </a:r>
            <a:br>
              <a:rPr lang="en-US" sz="2400" dirty="0">
                <a:solidFill>
                  <a:schemeClr val="bg1"/>
                </a:solidFill>
              </a:rPr>
            </a:br>
            <a:r>
              <a:rPr lang="en-US" sz="2000" dirty="0">
                <a:solidFill>
                  <a:schemeClr val="bg1"/>
                </a:solidFill>
              </a:rPr>
              <a:t/>
            </a:r>
            <a:br>
              <a:rPr lang="en-US" sz="2000" dirty="0">
                <a:solidFill>
                  <a:schemeClr val="bg1"/>
                </a:solidFill>
              </a:rPr>
            </a:br>
            <a:r>
              <a:rPr lang="en-US" sz="2000" dirty="0">
                <a:solidFill>
                  <a:schemeClr val="bg1"/>
                </a:solidFill>
              </a:rPr>
              <a:t/>
            </a:r>
            <a:br>
              <a:rPr lang="en-US" sz="2000" dirty="0">
                <a:solidFill>
                  <a:schemeClr val="bg1"/>
                </a:solidFill>
              </a:rPr>
            </a:br>
            <a:r>
              <a:rPr lang="en-US" sz="1800" dirty="0"/>
              <a:t>Have your payroll done by a service and have them file the taxes.</a:t>
            </a:r>
            <a:br>
              <a:rPr lang="en-US" sz="1800" dirty="0"/>
            </a:br>
            <a:r>
              <a:rPr lang="en-US" sz="1800" dirty="0"/>
              <a:t>Paychex, ADF, </a:t>
            </a:r>
            <a:r>
              <a:rPr lang="en-US" sz="1800" dirty="0" err="1"/>
              <a:t>Quickbooks</a:t>
            </a:r>
            <a:r>
              <a:rPr lang="en-US" sz="1800" dirty="0"/>
              <a:t>, </a:t>
            </a:r>
            <a:r>
              <a:rPr lang="en-US" sz="1800" dirty="0" err="1"/>
              <a:t>etc</a:t>
            </a:r>
            <a:r>
              <a:rPr lang="en-US" sz="1800" dirty="0"/>
              <a:t/>
            </a:r>
            <a:br>
              <a:rPr lang="en-US" sz="1800" dirty="0"/>
            </a:br>
            <a:r>
              <a:rPr lang="en-US" sz="1800" dirty="0"/>
              <a:t/>
            </a:r>
            <a:br>
              <a:rPr lang="en-US" sz="1800" dirty="0"/>
            </a:br>
            <a:r>
              <a:rPr lang="en-US" sz="1800" dirty="0"/>
              <a:t>Income Withholding US and NM due within 2 weeks.</a:t>
            </a:r>
            <a:br>
              <a:rPr lang="en-US" sz="1800" dirty="0"/>
            </a:br>
            <a:r>
              <a:rPr lang="en-US" sz="1800" dirty="0"/>
              <a:t>Taken from workers checks based on their W-4 preferences.</a:t>
            </a:r>
            <a:br>
              <a:rPr lang="en-US" sz="1800" dirty="0"/>
            </a:br>
            <a:r>
              <a:rPr lang="en-US" sz="1800" dirty="0"/>
              <a:t>Social Security and Medicare “FICA” 15.3% of payroll</a:t>
            </a:r>
            <a:br>
              <a:rPr lang="en-US" sz="1800" dirty="0"/>
            </a:br>
            <a:r>
              <a:rPr lang="en-US" sz="1800" dirty="0"/>
              <a:t> half paid by worker.</a:t>
            </a:r>
            <a:br>
              <a:rPr lang="en-US" sz="1800" dirty="0"/>
            </a:br>
            <a:r>
              <a:rPr lang="en-US" sz="1800" dirty="0"/>
              <a:t/>
            </a:r>
            <a:br>
              <a:rPr lang="en-US" sz="1800" dirty="0"/>
            </a:br>
            <a:r>
              <a:rPr lang="en-US" sz="1800" dirty="0"/>
              <a:t>Unemployment.</a:t>
            </a:r>
            <a:br>
              <a:rPr lang="en-US" sz="1800" dirty="0"/>
            </a:br>
            <a:r>
              <a:rPr lang="en-US" sz="1800" dirty="0"/>
              <a:t>NM 1% up to 6% based on your claim history</a:t>
            </a:r>
            <a:br>
              <a:rPr lang="en-US" sz="1800" dirty="0"/>
            </a:br>
            <a:r>
              <a:rPr lang="en-US" sz="1800" dirty="0"/>
              <a:t>US .3% paid at year end with payroll taxes.</a:t>
            </a:r>
            <a:br>
              <a:rPr lang="en-US" sz="1800" dirty="0"/>
            </a:br>
            <a:endParaRPr lang="en-US" sz="1800" dirty="0"/>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2763064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66587" y="386245"/>
            <a:ext cx="8893480" cy="4970584"/>
          </a:xfrm>
        </p:spPr>
        <p:txBody>
          <a:bodyPr>
            <a:normAutofit/>
          </a:bodyPr>
          <a:lstStyle/>
          <a:p>
            <a:pPr lvl="2" algn="ctr"/>
            <a:r>
              <a:rPr lang="en-US" sz="2400" dirty="0">
                <a:solidFill>
                  <a:schemeClr val="bg1"/>
                </a:solidFill>
              </a:rPr>
              <a:t>INCOME Taxes</a:t>
            </a:r>
            <a:br>
              <a:rPr lang="en-US" sz="2400" dirty="0">
                <a:solidFill>
                  <a:schemeClr val="bg1"/>
                </a:solidFill>
              </a:rPr>
            </a:br>
            <a:r>
              <a:rPr lang="en-US" sz="2000" dirty="0">
                <a:solidFill>
                  <a:schemeClr val="bg1"/>
                </a:solidFill>
              </a:rPr>
              <a:t/>
            </a:r>
            <a:br>
              <a:rPr lang="en-US" sz="2000" dirty="0">
                <a:solidFill>
                  <a:schemeClr val="bg1"/>
                </a:solidFill>
              </a:rPr>
            </a:br>
            <a:r>
              <a:rPr lang="en-US" sz="2000" dirty="0">
                <a:solidFill>
                  <a:schemeClr val="bg1"/>
                </a:solidFill>
              </a:rPr>
              <a:t/>
            </a:r>
            <a:br>
              <a:rPr lang="en-US" sz="2000" dirty="0">
                <a:solidFill>
                  <a:schemeClr val="bg1"/>
                </a:solidFill>
              </a:rPr>
            </a:br>
            <a:r>
              <a:rPr lang="en-US" sz="1800" dirty="0"/>
              <a:t>Filed at year end. You pay on your </a:t>
            </a:r>
            <a:r>
              <a:rPr lang="en-US" sz="1800" b="1" u="sng" dirty="0"/>
              <a:t>profits</a:t>
            </a:r>
            <a:r>
              <a:rPr lang="en-US" sz="1800" dirty="0"/>
              <a:t>.</a:t>
            </a:r>
            <a:br>
              <a:rPr lang="en-US" sz="1800" dirty="0"/>
            </a:br>
            <a:r>
              <a:rPr lang="en-US" sz="1800" dirty="0"/>
              <a:t>Keep records monthly.</a:t>
            </a:r>
            <a:br>
              <a:rPr lang="en-US" sz="1800" dirty="0"/>
            </a:br>
            <a:r>
              <a:rPr lang="en-US" sz="1800" dirty="0"/>
              <a:t>Track all money in and out. DO NOT POCKET CASH.</a:t>
            </a:r>
            <a:br>
              <a:rPr lang="en-US" sz="1800" dirty="0"/>
            </a:br>
            <a:r>
              <a:rPr lang="en-US" sz="1800" dirty="0"/>
              <a:t/>
            </a:r>
            <a:br>
              <a:rPr lang="en-US" sz="1800" dirty="0"/>
            </a:br>
            <a:r>
              <a:rPr lang="en-US" sz="1800" dirty="0"/>
              <a:t>If big enough, use QuickBooks or something like that. $200-500/YR</a:t>
            </a:r>
            <a:br>
              <a:rPr lang="en-US" sz="1800" dirty="0"/>
            </a:br>
            <a:r>
              <a:rPr lang="en-US" sz="1800" dirty="0"/>
              <a:t/>
            </a:r>
            <a:br>
              <a:rPr lang="en-US" sz="1800" dirty="0"/>
            </a:br>
            <a:r>
              <a:rPr lang="en-US" sz="1800" dirty="0"/>
              <a:t>Get a bookkeeper if you do not want to deal with it. $100-500/</a:t>
            </a:r>
            <a:r>
              <a:rPr lang="en-US" sz="1800" dirty="0" err="1"/>
              <a:t>mo</a:t>
            </a:r>
            <a:r>
              <a:rPr lang="en-US" sz="1800" dirty="0"/>
              <a:t/>
            </a:r>
            <a:br>
              <a:rPr lang="en-US" sz="1800" dirty="0"/>
            </a:br>
            <a:r>
              <a:rPr lang="en-US" sz="1800" dirty="0"/>
              <a:t/>
            </a:r>
            <a:br>
              <a:rPr lang="en-US" sz="1800" dirty="0"/>
            </a:br>
            <a:r>
              <a:rPr lang="en-US" sz="1800" dirty="0"/>
              <a:t/>
            </a:r>
            <a:br>
              <a:rPr lang="en-US" sz="1800" dirty="0"/>
            </a:br>
            <a:r>
              <a:rPr lang="en-US" sz="1800" dirty="0"/>
              <a:t>After year 1, make quarterly payments to prepay your income taxes based on an educated guess of next year’s profits.</a:t>
            </a:r>
            <a:br>
              <a:rPr lang="en-US" sz="1800" dirty="0"/>
            </a:br>
            <a:endParaRPr lang="en-US" sz="3200" dirty="0"/>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2029522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66587" y="386245"/>
            <a:ext cx="8893480" cy="4970584"/>
          </a:xfrm>
        </p:spPr>
        <p:txBody>
          <a:bodyPr>
            <a:normAutofit/>
          </a:bodyPr>
          <a:lstStyle/>
          <a:p>
            <a:pPr lvl="2" algn="ctr"/>
            <a:r>
              <a:rPr lang="en-US" sz="2400" dirty="0">
                <a:solidFill>
                  <a:schemeClr val="bg1"/>
                </a:solidFill>
              </a:rPr>
              <a:t>Workmen’s Comp Insurance</a:t>
            </a:r>
            <a:r>
              <a:rPr lang="en-US" sz="2000" dirty="0">
                <a:solidFill>
                  <a:schemeClr val="bg1"/>
                </a:solidFill>
              </a:rPr>
              <a:t/>
            </a:r>
            <a:br>
              <a:rPr lang="en-US" sz="2000" dirty="0">
                <a:solidFill>
                  <a:schemeClr val="bg1"/>
                </a:solidFill>
              </a:rPr>
            </a:br>
            <a:r>
              <a:rPr lang="en-US" sz="2000" dirty="0">
                <a:solidFill>
                  <a:schemeClr val="bg1"/>
                </a:solidFill>
              </a:rPr>
              <a:t/>
            </a:r>
            <a:br>
              <a:rPr lang="en-US" sz="2000" dirty="0">
                <a:solidFill>
                  <a:schemeClr val="bg1"/>
                </a:solidFill>
              </a:rPr>
            </a:br>
            <a:r>
              <a:rPr lang="en-US" sz="1800" dirty="0"/>
              <a:t>Based on Job Type and Earnings</a:t>
            </a:r>
            <a:br>
              <a:rPr lang="en-US" sz="1800" dirty="0"/>
            </a:br>
            <a:r>
              <a:rPr lang="en-US" dirty="0"/>
              <a:t/>
            </a:r>
            <a:br>
              <a:rPr lang="en-US" dirty="0"/>
            </a:br>
            <a:r>
              <a:rPr lang="en-US" dirty="0"/>
              <a:t>Every NM business with 3 or more employees must comply.</a:t>
            </a:r>
            <a:br>
              <a:rPr lang="en-US" dirty="0"/>
            </a:br>
            <a:r>
              <a:rPr lang="en-US" dirty="0"/>
              <a:t/>
            </a:r>
            <a:br>
              <a:rPr lang="en-US" dirty="0"/>
            </a:br>
            <a:r>
              <a:rPr lang="en-US" dirty="0"/>
              <a:t>https://Workerscomp.nm.gov/Employers-Insurance</a:t>
            </a:r>
            <a:br>
              <a:rPr lang="en-US" dirty="0"/>
            </a:br>
            <a:r>
              <a:rPr lang="en-US" sz="1800" dirty="0"/>
              <a:t/>
            </a:r>
            <a:br>
              <a:rPr lang="en-US" sz="1800" dirty="0"/>
            </a:br>
            <a:r>
              <a:rPr lang="en-US" sz="3200" dirty="0">
                <a:hlinkClick r:id="rId2"/>
              </a:rPr>
              <a:t>Determining Insurance Coverage | New Mexico Workers Compensation Administration (nm.gov)</a:t>
            </a:r>
            <a:endParaRPr lang="en-US" sz="3200" dirty="0"/>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3"/>
              </a:rPr>
              <a:t>taxhelpsantafe@gmail.com</a:t>
            </a:r>
            <a:r>
              <a:rPr lang="en-US" dirty="0">
                <a:solidFill>
                  <a:schemeClr val="bg1"/>
                </a:solidFill>
              </a:rPr>
              <a:t>  505-670-6835</a:t>
            </a:r>
          </a:p>
        </p:txBody>
      </p:sp>
    </p:spTree>
    <p:extLst>
      <p:ext uri="{BB962C8B-B14F-4D97-AF65-F5344CB8AC3E}">
        <p14:creationId xmlns:p14="http://schemas.microsoft.com/office/powerpoint/2010/main" val="3481543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3778" y="814102"/>
            <a:ext cx="7130159" cy="4735232"/>
          </a:xfrm>
        </p:spPr>
        <p:txBody>
          <a:bodyPr>
            <a:normAutofit/>
          </a:bodyPr>
          <a:lstStyle/>
          <a:p>
            <a:pPr algn="ctr"/>
            <a:r>
              <a:rPr lang="en-US" sz="2800" dirty="0">
                <a:solidFill>
                  <a:srgbClr val="FF0000"/>
                </a:solidFill>
              </a:rPr>
              <a:t>where can you go wrong?</a:t>
            </a:r>
            <a:r>
              <a:rPr lang="en-US" sz="2200" dirty="0">
                <a:solidFill>
                  <a:srgbClr val="C00000"/>
                </a:solidFill>
              </a:rPr>
              <a:t/>
            </a:r>
            <a:br>
              <a:rPr lang="en-US" sz="2200" dirty="0">
                <a:solidFill>
                  <a:srgbClr val="C00000"/>
                </a:solidFill>
              </a:rPr>
            </a:br>
            <a:r>
              <a:rPr lang="en-US" sz="2200" dirty="0">
                <a:solidFill>
                  <a:srgbClr val="C00000"/>
                </a:solidFill>
              </a:rPr>
              <a:t/>
            </a:r>
            <a:br>
              <a:rPr lang="en-US" sz="2200" dirty="0">
                <a:solidFill>
                  <a:srgbClr val="C00000"/>
                </a:solidFill>
              </a:rPr>
            </a:br>
            <a:r>
              <a:rPr lang="en-US" sz="2200" dirty="0" err="1">
                <a:solidFill>
                  <a:schemeClr val="bg1"/>
                </a:solidFill>
              </a:rPr>
              <a:t>1099’s</a:t>
            </a:r>
            <a:r>
              <a:rPr lang="en-US" sz="2200" dirty="0">
                <a:solidFill>
                  <a:schemeClr val="bg1"/>
                </a:solidFill>
              </a:rPr>
              <a:t> get reported to </a:t>
            </a:r>
            <a:r>
              <a:rPr lang="en-US" sz="2200" dirty="0" err="1">
                <a:solidFill>
                  <a:schemeClr val="bg1"/>
                </a:solidFill>
              </a:rPr>
              <a:t>irs</a:t>
            </a:r>
            <a:r>
              <a:rPr lang="en-US" sz="2200" dirty="0">
                <a:solidFill>
                  <a:schemeClr val="bg1"/>
                </a:solidFill>
              </a:rPr>
              <a:t> by payer</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nm gets gross sales from </a:t>
            </a:r>
            <a:r>
              <a:rPr lang="en-US" sz="2200" dirty="0" err="1">
                <a:solidFill>
                  <a:schemeClr val="bg1"/>
                </a:solidFill>
              </a:rPr>
              <a:t>irs</a:t>
            </a:r>
            <a:r>
              <a:rPr lang="en-US" sz="2200" dirty="0">
                <a:solidFill>
                  <a:schemeClr val="bg1"/>
                </a:solidFill>
              </a:rPr>
              <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quarterly estimates reduce </a:t>
            </a:r>
            <a:br>
              <a:rPr lang="en-US" sz="2200" dirty="0">
                <a:solidFill>
                  <a:schemeClr val="bg1"/>
                </a:solidFill>
              </a:rPr>
            </a:br>
            <a:r>
              <a:rPr lang="en-US" sz="2200" dirty="0">
                <a:solidFill>
                  <a:schemeClr val="bg1"/>
                </a:solidFill>
              </a:rPr>
              <a:t>year end stress</a:t>
            </a:r>
            <a:endParaRPr lang="en-US" sz="2700" dirty="0">
              <a:solidFill>
                <a:schemeClr val="bg1"/>
              </a:solidFill>
            </a:endParaRPr>
          </a:p>
        </p:txBody>
      </p:sp>
      <p:sp>
        <p:nvSpPr>
          <p:cNvPr id="3" name="Subtitle 2"/>
          <p:cNvSpPr>
            <a:spLocks noGrp="1"/>
          </p:cNvSpPr>
          <p:nvPr>
            <p:ph type="subTitle" idx="1"/>
          </p:nvPr>
        </p:nvSpPr>
        <p:spPr>
          <a:xfrm>
            <a:off x="897036" y="6212878"/>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369193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2"/>
          <p:cNvSpPr txBox="1"/>
          <p:nvPr/>
        </p:nvSpPr>
        <p:spPr>
          <a:xfrm>
            <a:off x="1371700" y="1355086"/>
            <a:ext cx="9619800" cy="22698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4400"/>
              <a:buFont typeface="Arial"/>
              <a:buNone/>
              <a:tabLst/>
              <a:defRPr/>
            </a:pPr>
            <a:r>
              <a:rPr kumimoji="0" lang="en-US" sz="3600" b="0" i="0" u="none" strike="noStrike" kern="0" cap="none" spc="0" normalizeH="0" baseline="0" noProof="0" dirty="0">
                <a:ln>
                  <a:noFill/>
                </a:ln>
                <a:solidFill>
                  <a:srgbClr val="000000"/>
                </a:solidFill>
                <a:effectLst/>
                <a:uLnTx/>
                <a:uFillTx/>
                <a:latin typeface="Libre Franklin"/>
                <a:ea typeface="Libre Franklin"/>
                <a:cs typeface="Libre Franklin"/>
                <a:sym typeface="Libre Franklin"/>
              </a:rPr>
              <a:t>Welcome</a:t>
            </a:r>
            <a:endParaRPr kumimoji="0" sz="6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4400"/>
              <a:buFont typeface="Arial"/>
              <a:buNone/>
              <a:tabLst/>
              <a:defRPr/>
            </a:pPr>
            <a:endParaRPr kumimoji="0" sz="1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4400"/>
              <a:buFont typeface="Arial"/>
              <a:buNone/>
              <a:tabLst/>
              <a:defRPr/>
            </a:pPr>
            <a:r>
              <a:rPr kumimoji="0" lang="en-US" sz="3600" b="1"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rPr>
              <a:t>Jacob Tague</a:t>
            </a:r>
            <a:endParaRPr kumimoji="0" sz="600" b="1"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endParaRPr>
          </a:p>
          <a:p>
            <a:pPr marL="0" marR="0" lvl="0" indent="0" algn="ctr" defTabSz="914400" rtl="0" eaLnBrk="1" fontAlgn="auto" latinLnBrk="0" hangingPunct="1">
              <a:lnSpc>
                <a:spcPct val="100000"/>
              </a:lnSpc>
              <a:spcBef>
                <a:spcPts val="0"/>
              </a:spcBef>
              <a:spcAft>
                <a:spcPts val="0"/>
              </a:spcAft>
              <a:buClr>
                <a:srgbClr val="000000"/>
              </a:buClr>
              <a:buSzPts val="4400"/>
              <a:buFont typeface="Arial"/>
              <a:buNone/>
              <a:tabLst/>
              <a:defRPr/>
            </a:pPr>
            <a:r>
              <a:rPr kumimoji="0" lang="en-US" sz="2800" b="0"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rPr>
              <a:t>SCORE Volunteer</a:t>
            </a:r>
            <a:endParaRPr kumimoji="0" sz="1400" b="0"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endParaRPr>
          </a:p>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sz="3600" b="1" i="0" u="none" strike="noStrike" kern="0" cap="none" spc="0" normalizeH="0" baseline="0" noProof="0" dirty="0">
              <a:ln>
                <a:noFill/>
              </a:ln>
              <a:solidFill>
                <a:srgbClr val="0070C0"/>
              </a:solidFill>
              <a:effectLst/>
              <a:uLnTx/>
              <a:uFillTx/>
              <a:latin typeface="Arial"/>
              <a:ea typeface="Arial"/>
              <a:cs typeface="Arial"/>
              <a:sym typeface="Arial"/>
            </a:endParaRPr>
          </a:p>
        </p:txBody>
      </p:sp>
      <p:sp>
        <p:nvSpPr>
          <p:cNvPr id="106" name="Google Shape;106;p2"/>
          <p:cNvSpPr txBox="1"/>
          <p:nvPr/>
        </p:nvSpPr>
        <p:spPr>
          <a:xfrm>
            <a:off x="1067100" y="3896496"/>
            <a:ext cx="10057800" cy="13230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rPr>
              <a:t>Fall  Series Business Education Webinars</a:t>
            </a:r>
            <a:endParaRPr kumimoji="0" sz="14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endParaRPr>
          </a:p>
          <a:p>
            <a:pPr marL="0" marR="0" lvl="0" indent="0" algn="ctr" defTabSz="914400" rtl="0" eaLnBrk="1" fontAlgn="auto" latinLnBrk="0" hangingPunct="1">
              <a:lnSpc>
                <a:spcPct val="100000"/>
              </a:lnSpc>
              <a:spcBef>
                <a:spcPts val="0"/>
              </a:spcBef>
              <a:spcAft>
                <a:spcPts val="0"/>
              </a:spcAft>
              <a:buClr>
                <a:srgbClr val="000000"/>
              </a:buClr>
              <a:buSzPts val="1050"/>
              <a:buFont typeface="Arial"/>
              <a:buNone/>
              <a:tabLst/>
              <a:defRPr/>
            </a:pPr>
            <a:endParaRPr kumimoji="0" sz="105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endParaRPr>
          </a:p>
          <a:p>
            <a:pPr marL="0" marR="0" lvl="0" indent="0" algn="ctr"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rPr>
              <a:t>Presented by </a:t>
            </a:r>
            <a:r>
              <a:rPr kumimoji="0" lang="en-US" sz="2800" b="1" i="0" u="none" strike="noStrike" kern="0" cap="none" spc="0" normalizeH="0" baseline="0" noProof="0">
                <a:ln>
                  <a:noFill/>
                </a:ln>
                <a:solidFill>
                  <a:srgbClr val="0B5394"/>
                </a:solidFill>
                <a:effectLst/>
                <a:uLnTx/>
                <a:uFillTx/>
                <a:latin typeface="Source Sans Pro"/>
                <a:ea typeface="Source Sans Pro"/>
                <a:cs typeface="Source Sans Pro"/>
                <a:sym typeface="Source Sans Pro"/>
              </a:rPr>
              <a:t>SCORE Santa Fe &amp; Northern New Mexico</a:t>
            </a:r>
            <a:endParaRPr kumimoji="0" sz="1400" b="1" i="0" u="none" strike="noStrike" kern="0" cap="none" spc="0" normalizeH="0" baseline="0" noProof="0">
              <a:ln>
                <a:noFill/>
              </a:ln>
              <a:solidFill>
                <a:srgbClr val="0B5394"/>
              </a:solidFill>
              <a:effectLst/>
              <a:uLnTx/>
              <a:uFillTx/>
              <a:latin typeface="Source Sans Pro"/>
              <a:ea typeface="Source Sans Pro"/>
              <a:cs typeface="Source Sans Pro"/>
              <a:sym typeface="Source Sans Pro"/>
            </a:endParaRPr>
          </a:p>
        </p:txBody>
      </p:sp>
      <p:pic>
        <p:nvPicPr>
          <p:cNvPr id="107" name="Google Shape;107;p2"/>
          <p:cNvPicPr preferRelativeResize="0"/>
          <p:nvPr/>
        </p:nvPicPr>
        <p:blipFill rotWithShape="1">
          <a:blip r:embed="rId3">
            <a:alphaModFix/>
          </a:blip>
          <a:srcRect/>
          <a:stretch/>
        </p:blipFill>
        <p:spPr>
          <a:xfrm>
            <a:off x="7519750" y="5795928"/>
            <a:ext cx="2991450" cy="659649"/>
          </a:xfrm>
          <a:prstGeom prst="rect">
            <a:avLst/>
          </a:prstGeom>
          <a:noFill/>
          <a:ln>
            <a:noFill/>
          </a:ln>
        </p:spPr>
      </p:pic>
      <p:pic>
        <p:nvPicPr>
          <p:cNvPr id="108" name="Google Shape;108;p2"/>
          <p:cNvPicPr preferRelativeResize="0"/>
          <p:nvPr/>
        </p:nvPicPr>
        <p:blipFill rotWithShape="1">
          <a:blip r:embed="rId4">
            <a:alphaModFix/>
          </a:blip>
          <a:srcRect/>
          <a:stretch/>
        </p:blipFill>
        <p:spPr>
          <a:xfrm>
            <a:off x="10941017" y="5616712"/>
            <a:ext cx="749736" cy="838851"/>
          </a:xfrm>
          <a:prstGeom prst="rect">
            <a:avLst/>
          </a:prstGeom>
          <a:noFill/>
          <a:ln>
            <a:noFill/>
          </a:ln>
        </p:spPr>
      </p:pic>
    </p:spTree>
    <p:extLst>
      <p:ext uri="{BB962C8B-B14F-4D97-AF65-F5344CB8AC3E}">
        <p14:creationId xmlns:p14="http://schemas.microsoft.com/office/powerpoint/2010/main" val="56725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3778" y="798060"/>
            <a:ext cx="7130159" cy="4735232"/>
          </a:xfrm>
        </p:spPr>
        <p:txBody>
          <a:bodyPr>
            <a:normAutofit/>
          </a:bodyPr>
          <a:lstStyle/>
          <a:p>
            <a:pPr algn="ctr"/>
            <a:r>
              <a:rPr lang="en-US" sz="2400" dirty="0">
                <a:solidFill>
                  <a:srgbClr val="FF0000"/>
                </a:solidFill>
              </a:rPr>
              <a:t>where can you go wrong?</a:t>
            </a:r>
            <a:r>
              <a:rPr lang="en-US" sz="2200" dirty="0">
                <a:solidFill>
                  <a:srgbClr val="C00000"/>
                </a:solidFill>
              </a:rPr>
              <a:t/>
            </a:r>
            <a:br>
              <a:rPr lang="en-US" sz="2200" dirty="0">
                <a:solidFill>
                  <a:srgbClr val="C00000"/>
                </a:solidFill>
              </a:rPr>
            </a:br>
            <a:r>
              <a:rPr lang="en-US" sz="2200" dirty="0">
                <a:solidFill>
                  <a:srgbClr val="C00000"/>
                </a:solidFill>
              </a:rPr>
              <a:t/>
            </a:r>
            <a:br>
              <a:rPr lang="en-US" sz="2200" dirty="0">
                <a:solidFill>
                  <a:srgbClr val="C00000"/>
                </a:solidFill>
              </a:rPr>
            </a:br>
            <a:r>
              <a:rPr lang="en-US" sz="2200" dirty="0">
                <a:solidFill>
                  <a:srgbClr val="C00000"/>
                </a:solidFill>
              </a:rPr>
              <a:t/>
            </a:r>
            <a:br>
              <a:rPr lang="en-US" sz="2200" dirty="0">
                <a:solidFill>
                  <a:srgbClr val="C00000"/>
                </a:solidFill>
              </a:rPr>
            </a:br>
            <a:r>
              <a:rPr lang="en-US" sz="2200" dirty="0" err="1">
                <a:solidFill>
                  <a:schemeClr val="bg1"/>
                </a:solidFill>
              </a:rPr>
              <a:t>irs</a:t>
            </a:r>
            <a:r>
              <a:rPr lang="en-US" sz="2200" dirty="0">
                <a:solidFill>
                  <a:schemeClr val="bg1"/>
                </a:solidFill>
              </a:rPr>
              <a:t> penalties are</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5% per month if not filed on time</a:t>
            </a:r>
            <a:br>
              <a:rPr lang="en-US" sz="2200" dirty="0">
                <a:solidFill>
                  <a:schemeClr val="bg1"/>
                </a:solidFill>
              </a:rPr>
            </a:br>
            <a:r>
              <a:rPr lang="en-US" sz="2200" dirty="0">
                <a:solidFill>
                  <a:schemeClr val="bg1"/>
                </a:solidFill>
              </a:rPr>
              <a:t>5% per month if not paid</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25% deliberate understatement </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hardship payment arrangements are easy to get</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rgbClr val="FF0000"/>
                </a:solidFill>
              </a:rPr>
              <a:t>offer in compromise </a:t>
            </a:r>
            <a:r>
              <a:rPr lang="en-US" sz="2200" dirty="0">
                <a:solidFill>
                  <a:schemeClr val="bg1"/>
                </a:solidFill>
              </a:rPr>
              <a:t>can eliminate old debts if you are broke</a:t>
            </a:r>
            <a:endParaRPr lang="en-US" sz="2700" dirty="0">
              <a:solidFill>
                <a:schemeClr val="bg1"/>
              </a:solidFill>
            </a:endParaRPr>
          </a:p>
        </p:txBody>
      </p:sp>
      <p:sp>
        <p:nvSpPr>
          <p:cNvPr id="3" name="Subtitle 2"/>
          <p:cNvSpPr>
            <a:spLocks noGrp="1"/>
          </p:cNvSpPr>
          <p:nvPr>
            <p:ph type="subTitle" idx="1"/>
          </p:nvPr>
        </p:nvSpPr>
        <p:spPr>
          <a:xfrm>
            <a:off x="897036" y="6212878"/>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3424943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3778" y="798060"/>
            <a:ext cx="7130159" cy="4735232"/>
          </a:xfrm>
        </p:spPr>
        <p:txBody>
          <a:bodyPr>
            <a:normAutofit fontScale="90000"/>
          </a:bodyPr>
          <a:lstStyle/>
          <a:p>
            <a:pPr algn="ctr"/>
            <a:r>
              <a:rPr lang="en-US" sz="2800" dirty="0">
                <a:solidFill>
                  <a:srgbClr val="FF0000"/>
                </a:solidFill>
              </a:rPr>
              <a:t>where can you go wrong?</a:t>
            </a:r>
            <a:r>
              <a:rPr lang="en-US" sz="2200" dirty="0">
                <a:solidFill>
                  <a:srgbClr val="C00000"/>
                </a:solidFill>
              </a:rPr>
              <a:t/>
            </a:r>
            <a:br>
              <a:rPr lang="en-US" sz="2200" dirty="0">
                <a:solidFill>
                  <a:srgbClr val="C00000"/>
                </a:solidFill>
              </a:rPr>
            </a:br>
            <a:r>
              <a:rPr lang="en-US" sz="2200" dirty="0">
                <a:solidFill>
                  <a:srgbClr val="C00000"/>
                </a:solidFill>
              </a:rPr>
              <a:t/>
            </a:r>
            <a:br>
              <a:rPr lang="en-US" sz="2200" dirty="0">
                <a:solidFill>
                  <a:srgbClr val="C00000"/>
                </a:solidFill>
              </a:rPr>
            </a:br>
            <a:r>
              <a:rPr lang="en-US" sz="2200" dirty="0">
                <a:solidFill>
                  <a:srgbClr val="FF0000"/>
                </a:solidFill>
              </a:rPr>
              <a:t>nm gets gross sales from </a:t>
            </a:r>
            <a:r>
              <a:rPr lang="en-US" sz="2200" dirty="0" err="1">
                <a:solidFill>
                  <a:srgbClr val="FF0000"/>
                </a:solidFill>
              </a:rPr>
              <a:t>irs</a:t>
            </a:r>
            <a:r>
              <a:rPr lang="en-US" sz="2200" dirty="0">
                <a:solidFill>
                  <a:schemeClr val="bg1"/>
                </a:solidFill>
              </a:rPr>
              <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line 1 of schedule c, total receipts</a:t>
            </a:r>
            <a:br>
              <a:rPr lang="en-US" sz="2200" dirty="0">
                <a:solidFill>
                  <a:schemeClr val="bg1"/>
                </a:solidFill>
              </a:rPr>
            </a:br>
            <a:r>
              <a:rPr lang="en-US" sz="2200" dirty="0">
                <a:solidFill>
                  <a:schemeClr val="bg1"/>
                </a:solidFill>
              </a:rPr>
              <a:t>is compared to gross receipts filings.</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If there is a difference, you will be assessed past due gross receipts taxes</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usually 4 years late</a:t>
            </a:r>
            <a:br>
              <a:rPr lang="en-US" sz="2200" dirty="0">
                <a:solidFill>
                  <a:schemeClr val="bg1"/>
                </a:solidFill>
              </a:rPr>
            </a:br>
            <a:r>
              <a:rPr lang="en-US" sz="2200" dirty="0">
                <a:solidFill>
                  <a:schemeClr val="bg1"/>
                </a:solidFill>
              </a:rPr>
              <a:t>then the next 4 years are added</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total is huge</a:t>
            </a:r>
            <a:br>
              <a:rPr lang="en-US" sz="2200" dirty="0">
                <a:solidFill>
                  <a:schemeClr val="bg1"/>
                </a:solidFill>
              </a:rPr>
            </a:br>
            <a:r>
              <a:rPr lang="en-US" sz="2200" dirty="0">
                <a:solidFill>
                  <a:schemeClr val="bg1"/>
                </a:solidFill>
              </a:rPr>
              <a:t>penalties and interest double the bill</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USE  “managed audit”  before  you are caught to turn yourself in with no penalties AND A PAYMENT PLAN</a:t>
            </a:r>
            <a:endParaRPr lang="en-US" sz="2700" dirty="0">
              <a:solidFill>
                <a:schemeClr val="bg1"/>
              </a:solidFill>
            </a:endParaRPr>
          </a:p>
        </p:txBody>
      </p:sp>
      <p:sp>
        <p:nvSpPr>
          <p:cNvPr id="3" name="Subtitle 2"/>
          <p:cNvSpPr>
            <a:spLocks noGrp="1"/>
          </p:cNvSpPr>
          <p:nvPr>
            <p:ph type="subTitle" idx="1"/>
          </p:nvPr>
        </p:nvSpPr>
        <p:spPr>
          <a:xfrm>
            <a:off x="897036" y="6212878"/>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1317489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3778" y="798060"/>
            <a:ext cx="7130159" cy="4735232"/>
          </a:xfrm>
        </p:spPr>
        <p:txBody>
          <a:bodyPr>
            <a:normAutofit fontScale="90000"/>
          </a:bodyPr>
          <a:lstStyle/>
          <a:p>
            <a:pPr algn="ctr"/>
            <a:r>
              <a:rPr lang="en-US" sz="2800" dirty="0">
                <a:solidFill>
                  <a:srgbClr val="FF0000"/>
                </a:solidFill>
              </a:rPr>
              <a:t>where can you go wrong?</a:t>
            </a:r>
            <a:r>
              <a:rPr lang="en-US" sz="2200" dirty="0">
                <a:solidFill>
                  <a:srgbClr val="C00000"/>
                </a:solidFill>
              </a:rPr>
              <a:t/>
            </a:r>
            <a:br>
              <a:rPr lang="en-US" sz="2200" dirty="0">
                <a:solidFill>
                  <a:srgbClr val="C00000"/>
                </a:solidFill>
              </a:rPr>
            </a:br>
            <a:r>
              <a:rPr lang="en-US" sz="2200" dirty="0">
                <a:solidFill>
                  <a:srgbClr val="C00000"/>
                </a:solidFill>
              </a:rPr>
              <a:t/>
            </a:r>
            <a:br>
              <a:rPr lang="en-US" sz="2200" dirty="0">
                <a:solidFill>
                  <a:srgbClr val="C00000"/>
                </a:solidFill>
              </a:rPr>
            </a:br>
            <a:r>
              <a:rPr lang="en-US" sz="2200" dirty="0">
                <a:solidFill>
                  <a:srgbClr val="FF0000"/>
                </a:solidFill>
              </a:rPr>
              <a:t>quarterly estimates reduce </a:t>
            </a:r>
            <a:br>
              <a:rPr lang="en-US" sz="2200" dirty="0">
                <a:solidFill>
                  <a:srgbClr val="FF0000"/>
                </a:solidFill>
              </a:rPr>
            </a:br>
            <a:r>
              <a:rPr lang="en-US" sz="2200" dirty="0">
                <a:solidFill>
                  <a:srgbClr val="FF0000"/>
                </a:solidFill>
              </a:rPr>
              <a:t>year end stress</a:t>
            </a:r>
            <a:r>
              <a:rPr lang="en-US" sz="2200" dirty="0">
                <a:solidFill>
                  <a:schemeClr val="bg1"/>
                </a:solidFill>
              </a:rPr>
              <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MAKE QUARTERLY PAYMENTS TO IRS AND NM TO PREPAY INCOME TAXES</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PAY IN WHEN YOU EARN THE MONEY</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IF YOU PAY IT IN DURING THE YEAR, YOU WILL NOT OWE A BUNCH AT YEAR END.</a:t>
            </a:r>
            <a:br>
              <a:rPr lang="en-US" sz="2200" dirty="0">
                <a:solidFill>
                  <a:schemeClr val="bg1"/>
                </a:solidFill>
              </a:rPr>
            </a:br>
            <a:r>
              <a:rPr lang="en-US" sz="2200" dirty="0">
                <a:solidFill>
                  <a:schemeClr val="bg1"/>
                </a:solidFill>
              </a:rPr>
              <a:t/>
            </a:r>
            <a:br>
              <a:rPr lang="en-US" sz="2200" dirty="0">
                <a:solidFill>
                  <a:schemeClr val="bg1"/>
                </a:solidFill>
              </a:rPr>
            </a:br>
            <a:r>
              <a:rPr lang="en-US" sz="2200" dirty="0">
                <a:solidFill>
                  <a:schemeClr val="bg1"/>
                </a:solidFill>
              </a:rPr>
              <a:t>WOULD YOU WORK WITH A W-2 WITH NOTHING WITHHELD?</a:t>
            </a:r>
            <a:br>
              <a:rPr lang="en-US" sz="2200" dirty="0">
                <a:solidFill>
                  <a:schemeClr val="bg1"/>
                </a:solidFill>
              </a:rPr>
            </a:br>
            <a:r>
              <a:rPr lang="en-US" sz="2200" dirty="0">
                <a:solidFill>
                  <a:schemeClr val="bg1"/>
                </a:solidFill>
              </a:rPr>
              <a:t/>
            </a:r>
            <a:br>
              <a:rPr lang="en-US" sz="2200" dirty="0">
                <a:solidFill>
                  <a:schemeClr val="bg1"/>
                </a:solidFill>
              </a:rPr>
            </a:br>
            <a:endParaRPr lang="en-US" sz="2700" dirty="0">
              <a:solidFill>
                <a:schemeClr val="bg1"/>
              </a:solidFill>
            </a:endParaRPr>
          </a:p>
        </p:txBody>
      </p:sp>
      <p:sp>
        <p:nvSpPr>
          <p:cNvPr id="3" name="Subtitle 2"/>
          <p:cNvSpPr>
            <a:spLocks noGrp="1"/>
          </p:cNvSpPr>
          <p:nvPr>
            <p:ph type="subTitle" idx="1"/>
          </p:nvPr>
        </p:nvSpPr>
        <p:spPr>
          <a:xfrm>
            <a:off x="897036" y="6212878"/>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3436414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4"/>
          <p:cNvSpPr txBox="1">
            <a:spLocks noGrp="1"/>
          </p:cNvSpPr>
          <p:nvPr>
            <p:ph type="title"/>
          </p:nvPr>
        </p:nvSpPr>
        <p:spPr>
          <a:xfrm>
            <a:off x="1155557" y="649674"/>
            <a:ext cx="4284420" cy="1687143"/>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rgbClr val="3F3F3F"/>
              </a:buClr>
              <a:buSzPct val="54054"/>
              <a:buNone/>
            </a:pPr>
            <a:r>
              <a:rPr lang="en-US" sz="3700" b="1">
                <a:solidFill>
                  <a:schemeClr val="lt1"/>
                </a:solidFill>
              </a:rPr>
              <a:t>SCORE Santa Fe &amp; Northern New Mexico</a:t>
            </a:r>
            <a:endParaRPr/>
          </a:p>
        </p:txBody>
      </p:sp>
      <p:sp>
        <p:nvSpPr>
          <p:cNvPr id="123" name="Google Shape;123;p4"/>
          <p:cNvSpPr txBox="1">
            <a:spLocks noGrp="1"/>
          </p:cNvSpPr>
          <p:nvPr>
            <p:ph type="body" idx="1"/>
          </p:nvPr>
        </p:nvSpPr>
        <p:spPr>
          <a:xfrm>
            <a:off x="3786650" y="514088"/>
            <a:ext cx="4649700" cy="1487400"/>
          </a:xfrm>
          <a:prstGeom prst="rect">
            <a:avLst/>
          </a:prstGeom>
          <a:noFill/>
          <a:ln>
            <a:noFill/>
          </a:ln>
        </p:spPr>
        <p:txBody>
          <a:bodyPr spcFirstLastPara="1" wrap="square" lIns="91425" tIns="45700" rIns="91425" bIns="45700" anchor="ctr" anchorCtr="0">
            <a:noAutofit/>
          </a:bodyPr>
          <a:lstStyle/>
          <a:p>
            <a:pPr marL="457206" lvl="0" indent="-457206" algn="l" rtl="0">
              <a:lnSpc>
                <a:spcPct val="110000"/>
              </a:lnSpc>
              <a:spcBef>
                <a:spcPts val="360"/>
              </a:spcBef>
              <a:spcAft>
                <a:spcPts val="0"/>
              </a:spcAft>
              <a:buSzPts val="1800"/>
              <a:buFont typeface="Source Sans Pro"/>
              <a:buChar char="◼"/>
            </a:pPr>
            <a:r>
              <a:rPr lang="en-US" sz="1800">
                <a:latin typeface="Source Sans Pro"/>
                <a:ea typeface="Source Sans Pro"/>
                <a:cs typeface="Source Sans Pro"/>
                <a:sym typeface="Source Sans Pro"/>
              </a:rPr>
              <a:t>Free, confidential business mentoring </a:t>
            </a:r>
            <a:endParaRPr sz="1800">
              <a:latin typeface="Source Sans Pro"/>
              <a:ea typeface="Source Sans Pro"/>
              <a:cs typeface="Source Sans Pro"/>
              <a:sym typeface="Source Sans Pro"/>
            </a:endParaRPr>
          </a:p>
          <a:p>
            <a:pPr marL="457206" lvl="0" indent="-457206" algn="l" rtl="0">
              <a:lnSpc>
                <a:spcPct val="110000"/>
              </a:lnSpc>
              <a:spcBef>
                <a:spcPts val="360"/>
              </a:spcBef>
              <a:spcAft>
                <a:spcPts val="0"/>
              </a:spcAft>
              <a:buSzPts val="1800"/>
              <a:buFont typeface="Source Sans Pro"/>
              <a:buChar char="◼"/>
            </a:pPr>
            <a:r>
              <a:rPr lang="en-US" sz="1800">
                <a:latin typeface="Source Sans Pro"/>
                <a:ea typeface="Source Sans Pro"/>
                <a:cs typeface="Source Sans Pro"/>
                <a:sym typeface="Source Sans Pro"/>
              </a:rPr>
              <a:t>Local webinars and workshops</a:t>
            </a:r>
            <a:endParaRPr sz="1800">
              <a:latin typeface="Source Sans Pro"/>
              <a:ea typeface="Source Sans Pro"/>
              <a:cs typeface="Source Sans Pro"/>
              <a:sym typeface="Source Sans Pro"/>
            </a:endParaRPr>
          </a:p>
          <a:p>
            <a:pPr marL="457206" lvl="0" indent="-457206" algn="l" rtl="0">
              <a:lnSpc>
                <a:spcPct val="110000"/>
              </a:lnSpc>
              <a:spcBef>
                <a:spcPts val="360"/>
              </a:spcBef>
              <a:spcAft>
                <a:spcPts val="0"/>
              </a:spcAft>
              <a:buSzPts val="1800"/>
              <a:buFont typeface="Source Sans Pro"/>
              <a:buChar char="◼"/>
            </a:pPr>
            <a:r>
              <a:rPr lang="en-US" sz="1800">
                <a:latin typeface="Source Sans Pro"/>
                <a:ea typeface="Source Sans Pro"/>
                <a:cs typeface="Source Sans Pro"/>
                <a:sym typeface="Source Sans Pro"/>
              </a:rPr>
              <a:t>Subject matter expert resources</a:t>
            </a:r>
            <a:endParaRPr sz="1800">
              <a:latin typeface="Source Sans Pro"/>
              <a:ea typeface="Source Sans Pro"/>
              <a:cs typeface="Source Sans Pro"/>
              <a:sym typeface="Source Sans Pro"/>
            </a:endParaRPr>
          </a:p>
          <a:p>
            <a:pPr marL="457206" lvl="0" indent="-457206" algn="l" rtl="0">
              <a:lnSpc>
                <a:spcPct val="110000"/>
              </a:lnSpc>
              <a:spcBef>
                <a:spcPts val="360"/>
              </a:spcBef>
              <a:spcAft>
                <a:spcPts val="0"/>
              </a:spcAft>
              <a:buSzPts val="1800"/>
              <a:buFont typeface="Source Sans Pro"/>
              <a:buChar char="◼"/>
            </a:pPr>
            <a:r>
              <a:rPr lang="en-US" sz="1800">
                <a:latin typeface="Source Sans Pro"/>
                <a:ea typeface="Source Sans Pro"/>
                <a:cs typeface="Source Sans Pro"/>
                <a:sym typeface="Source Sans Pro"/>
              </a:rPr>
              <a:t>Volunteer opportunities</a:t>
            </a:r>
            <a:endParaRPr sz="1800">
              <a:latin typeface="Source Sans Pro"/>
              <a:ea typeface="Source Sans Pro"/>
              <a:cs typeface="Source Sans Pro"/>
              <a:sym typeface="Source Sans Pro"/>
            </a:endParaRPr>
          </a:p>
        </p:txBody>
      </p:sp>
      <p:pic>
        <p:nvPicPr>
          <p:cNvPr id="124" name="Google Shape;124;p4"/>
          <p:cNvPicPr preferRelativeResize="0"/>
          <p:nvPr/>
        </p:nvPicPr>
        <p:blipFill rotWithShape="1">
          <a:blip r:embed="rId3">
            <a:alphaModFix/>
          </a:blip>
          <a:srcRect r="-2" b="2182"/>
          <a:stretch/>
        </p:blipFill>
        <p:spPr>
          <a:xfrm>
            <a:off x="1090417" y="2001493"/>
            <a:ext cx="9889765" cy="3579308"/>
          </a:xfrm>
          <a:prstGeom prst="rect">
            <a:avLst/>
          </a:prstGeom>
          <a:noFill/>
          <a:ln>
            <a:noFill/>
          </a:ln>
        </p:spPr>
      </p:pic>
      <p:sp>
        <p:nvSpPr>
          <p:cNvPr id="125" name="Google Shape;125;p4"/>
          <p:cNvSpPr txBox="1"/>
          <p:nvPr/>
        </p:nvSpPr>
        <p:spPr>
          <a:xfrm>
            <a:off x="6096000" y="37852"/>
            <a:ext cx="6096000" cy="3078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26" name="Google Shape;126;p4"/>
          <p:cNvSpPr txBox="1"/>
          <p:nvPr/>
        </p:nvSpPr>
        <p:spPr>
          <a:xfrm>
            <a:off x="1014225" y="5629675"/>
            <a:ext cx="4887600" cy="13698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rPr>
              <a:t>505-988-6302 </a:t>
            </a:r>
            <a:endParaRPr kumimoji="0" sz="1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rPr>
              <a:t>Email: sfnnm.contact-us@scorevolunteer.org</a:t>
            </a:r>
            <a:endParaRPr kumimoji="0" sz="1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rPr>
              <a:t>www.santafe.score.org</a:t>
            </a:r>
            <a:endParaRPr kumimoji="0" sz="1800" b="0" i="0" u="none" strike="noStrike" kern="0" cap="none" spc="0" normalizeH="0" baseline="0" noProof="0">
              <a:ln>
                <a:noFill/>
              </a:ln>
              <a:solidFill>
                <a:srgbClr val="000000"/>
              </a:solidFill>
              <a:effectLst/>
              <a:uLnTx/>
              <a:uFillTx/>
              <a:latin typeface="Source Sans Pro"/>
              <a:ea typeface="Source Sans Pro"/>
              <a:cs typeface="Source Sans Pro"/>
              <a:sym typeface="Source Sans Pro"/>
            </a:endParaRPr>
          </a:p>
          <a:p>
            <a:pPr marL="0" marR="0" lvl="0" indent="0" algn="ctr" defTabSz="914400" rtl="0" eaLnBrk="1" fontAlgn="auto" latinLnBrk="0" hangingPunct="1">
              <a:lnSpc>
                <a:spcPct val="100000"/>
              </a:lnSpc>
              <a:spcBef>
                <a:spcPts val="600"/>
              </a:spcBef>
              <a:spcAft>
                <a:spcPts val="0"/>
              </a:spcAft>
              <a:buClr>
                <a:srgbClr val="000000"/>
              </a:buClr>
              <a:buSzPts val="2400"/>
              <a:buFont typeface="Arial"/>
              <a:buNone/>
              <a:tabLst/>
              <a:defRPr/>
            </a:pPr>
            <a:r>
              <a:rPr kumimoji="0" lang="en-US" sz="2400" b="1" i="0" u="none" strike="noStrike" kern="0" cap="none" spc="0" normalizeH="0" baseline="0" noProof="0">
                <a:ln>
                  <a:noFill/>
                </a:ln>
                <a:solidFill>
                  <a:srgbClr val="FFFFFF"/>
                </a:solidFill>
                <a:effectLst/>
                <a:uLnTx/>
                <a:uFillTx/>
                <a:latin typeface="Gill Sans"/>
                <a:ea typeface="Gill Sans"/>
                <a:cs typeface="Gill Sans"/>
                <a:sym typeface="Gill Sans"/>
              </a:rPr>
              <a:t>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pic>
        <p:nvPicPr>
          <p:cNvPr id="127" name="Google Shape;127;p4"/>
          <p:cNvPicPr preferRelativeResize="0"/>
          <p:nvPr/>
        </p:nvPicPr>
        <p:blipFill rotWithShape="1">
          <a:blip r:embed="rId4">
            <a:alphaModFix/>
          </a:blip>
          <a:srcRect/>
          <a:stretch/>
        </p:blipFill>
        <p:spPr>
          <a:xfrm>
            <a:off x="7519750" y="5795928"/>
            <a:ext cx="2991450" cy="659649"/>
          </a:xfrm>
          <a:prstGeom prst="rect">
            <a:avLst/>
          </a:prstGeom>
          <a:noFill/>
          <a:ln>
            <a:noFill/>
          </a:ln>
        </p:spPr>
      </p:pic>
      <p:pic>
        <p:nvPicPr>
          <p:cNvPr id="128" name="Google Shape;128;p4"/>
          <p:cNvPicPr preferRelativeResize="0"/>
          <p:nvPr/>
        </p:nvPicPr>
        <p:blipFill rotWithShape="1">
          <a:blip r:embed="rId5">
            <a:alphaModFix/>
          </a:blip>
          <a:srcRect/>
          <a:stretch/>
        </p:blipFill>
        <p:spPr>
          <a:xfrm>
            <a:off x="10941017" y="5616712"/>
            <a:ext cx="749736" cy="838851"/>
          </a:xfrm>
          <a:prstGeom prst="rect">
            <a:avLst/>
          </a:prstGeom>
          <a:noFill/>
          <a:ln>
            <a:noFill/>
          </a:ln>
        </p:spPr>
      </p:pic>
    </p:spTree>
    <p:extLst>
      <p:ext uri="{BB962C8B-B14F-4D97-AF65-F5344CB8AC3E}">
        <p14:creationId xmlns:p14="http://schemas.microsoft.com/office/powerpoint/2010/main" val="1866893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5"/>
          <p:cNvSpPr txBox="1"/>
          <p:nvPr/>
        </p:nvSpPr>
        <p:spPr>
          <a:xfrm>
            <a:off x="-3478194" y="864296"/>
            <a:ext cx="11035431" cy="2269852"/>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1100"/>
              </a:spcBef>
              <a:spcAft>
                <a:spcPts val="0"/>
              </a:spcAft>
              <a:buClr>
                <a:srgbClr val="000000"/>
              </a:buClr>
              <a:buSzPts val="1800"/>
              <a:buFont typeface="Libre Franklin"/>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34" name="Google Shape;134;p5"/>
          <p:cNvPicPr preferRelativeResize="0"/>
          <p:nvPr/>
        </p:nvPicPr>
        <p:blipFill rotWithShape="1">
          <a:blip r:embed="rId3">
            <a:alphaModFix/>
          </a:blip>
          <a:srcRect/>
          <a:stretch/>
        </p:blipFill>
        <p:spPr>
          <a:xfrm>
            <a:off x="2484121" y="1785603"/>
            <a:ext cx="7223761" cy="3286810"/>
          </a:xfrm>
          <a:prstGeom prst="rect">
            <a:avLst/>
          </a:prstGeom>
          <a:noFill/>
          <a:ln>
            <a:noFill/>
          </a:ln>
        </p:spPr>
      </p:pic>
      <p:pic>
        <p:nvPicPr>
          <p:cNvPr id="135" name="Google Shape;135;p5"/>
          <p:cNvPicPr preferRelativeResize="0"/>
          <p:nvPr/>
        </p:nvPicPr>
        <p:blipFill rotWithShape="1">
          <a:blip r:embed="rId4">
            <a:alphaModFix/>
          </a:blip>
          <a:srcRect/>
          <a:stretch/>
        </p:blipFill>
        <p:spPr>
          <a:xfrm>
            <a:off x="7519750" y="5795928"/>
            <a:ext cx="2991450" cy="659649"/>
          </a:xfrm>
          <a:prstGeom prst="rect">
            <a:avLst/>
          </a:prstGeom>
          <a:noFill/>
          <a:ln>
            <a:noFill/>
          </a:ln>
        </p:spPr>
      </p:pic>
      <p:pic>
        <p:nvPicPr>
          <p:cNvPr id="136" name="Google Shape;136;p5"/>
          <p:cNvPicPr preferRelativeResize="0"/>
          <p:nvPr/>
        </p:nvPicPr>
        <p:blipFill rotWithShape="1">
          <a:blip r:embed="rId5">
            <a:alphaModFix/>
          </a:blip>
          <a:srcRect/>
          <a:stretch/>
        </p:blipFill>
        <p:spPr>
          <a:xfrm>
            <a:off x="10941017" y="5616712"/>
            <a:ext cx="749736" cy="838851"/>
          </a:xfrm>
          <a:prstGeom prst="rect">
            <a:avLst/>
          </a:prstGeom>
          <a:noFill/>
          <a:ln>
            <a:noFill/>
          </a:ln>
        </p:spPr>
      </p:pic>
    </p:spTree>
    <p:extLst>
      <p:ext uri="{BB962C8B-B14F-4D97-AF65-F5344CB8AC3E}">
        <p14:creationId xmlns:p14="http://schemas.microsoft.com/office/powerpoint/2010/main" val="364086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3366" y="798060"/>
            <a:ext cx="8354291" cy="5461226"/>
          </a:xfrm>
        </p:spPr>
        <p:txBody>
          <a:bodyPr>
            <a:normAutofit/>
          </a:bodyPr>
          <a:lstStyle/>
          <a:p>
            <a:pPr algn="ctr"/>
            <a:r>
              <a:rPr lang="en-US" dirty="0" smtClean="0">
                <a:solidFill>
                  <a:schemeClr val="bg1"/>
                </a:solidFill>
              </a:rPr>
              <a:t>Are you ready for this year’s taxes?</a:t>
            </a:r>
            <a:r>
              <a:rPr lang="en-US" sz="6000" dirty="0">
                <a:solidFill>
                  <a:schemeClr val="bg1"/>
                </a:solidFill>
              </a:rPr>
              <a:t/>
            </a:r>
            <a:br>
              <a:rPr lang="en-US" sz="6000" dirty="0">
                <a:solidFill>
                  <a:schemeClr val="bg1"/>
                </a:solidFill>
              </a:rPr>
            </a:br>
            <a:r>
              <a:rPr lang="en-US" sz="6000" dirty="0">
                <a:solidFill>
                  <a:srgbClr val="FF0000"/>
                </a:solidFill>
              </a:rPr>
              <a:t/>
            </a:r>
            <a:br>
              <a:rPr lang="en-US" sz="6000" dirty="0">
                <a:solidFill>
                  <a:srgbClr val="FF0000"/>
                </a:solidFill>
              </a:rPr>
            </a:br>
            <a:r>
              <a:rPr lang="en-US" sz="1800" dirty="0">
                <a:solidFill>
                  <a:srgbClr val="FF0000"/>
                </a:solidFill>
              </a:rPr>
              <a:t> </a:t>
            </a:r>
            <a:r>
              <a:rPr lang="en-US" sz="6000" dirty="0">
                <a:solidFill>
                  <a:srgbClr val="FF0000"/>
                </a:solidFill>
              </a:rPr>
              <a:t/>
            </a:r>
            <a:br>
              <a:rPr lang="en-US" sz="6000" dirty="0">
                <a:solidFill>
                  <a:srgbClr val="FF0000"/>
                </a:solidFill>
              </a:rPr>
            </a:br>
            <a:endParaRPr lang="en-US" sz="2700" dirty="0">
              <a:solidFill>
                <a:srgbClr val="FF0000"/>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38564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3366" y="798060"/>
            <a:ext cx="8354291" cy="5461226"/>
          </a:xfrm>
        </p:spPr>
        <p:txBody>
          <a:bodyPr>
            <a:normAutofit fontScale="90000"/>
          </a:bodyPr>
          <a:lstStyle/>
          <a:p>
            <a:pPr algn="ctr"/>
            <a:r>
              <a:rPr lang="en-US" dirty="0">
                <a:solidFill>
                  <a:schemeClr val="bg1"/>
                </a:solidFill>
              </a:rPr>
              <a:t>Small Business taxes</a:t>
            </a:r>
            <a:br>
              <a:rPr lang="en-US" dirty="0">
                <a:solidFill>
                  <a:schemeClr val="bg1"/>
                </a:solidFill>
              </a:rPr>
            </a:br>
            <a:r>
              <a:rPr lang="en-US" sz="4900" dirty="0">
                <a:solidFill>
                  <a:schemeClr val="bg1"/>
                </a:solidFill>
              </a:rPr>
              <a:t> </a:t>
            </a:r>
            <a:r>
              <a:rPr lang="en-US" dirty="0">
                <a:solidFill>
                  <a:schemeClr val="bg1"/>
                </a:solidFill>
              </a:rPr>
              <a:t/>
            </a:r>
            <a:br>
              <a:rPr lang="en-US" dirty="0">
                <a:solidFill>
                  <a:schemeClr val="bg1"/>
                </a:solidFill>
              </a:rPr>
            </a:br>
            <a:r>
              <a:rPr lang="en-US" sz="6000" dirty="0">
                <a:solidFill>
                  <a:srgbClr val="FF0000"/>
                </a:solidFill>
              </a:rPr>
              <a:t>Operate AS IF YOU </a:t>
            </a:r>
            <a:r>
              <a:rPr lang="en-US" sz="6000" dirty="0" smtClean="0">
                <a:solidFill>
                  <a:srgbClr val="FF0000"/>
                </a:solidFill>
              </a:rPr>
              <a:t>will be AUDITED</a:t>
            </a:r>
            <a:r>
              <a:rPr lang="en-US" sz="6000" dirty="0">
                <a:solidFill>
                  <a:schemeClr val="bg1"/>
                </a:solidFill>
              </a:rPr>
              <a:t/>
            </a:r>
            <a:br>
              <a:rPr lang="en-US" sz="6000" dirty="0">
                <a:solidFill>
                  <a:schemeClr val="bg1"/>
                </a:solidFill>
              </a:rPr>
            </a:br>
            <a:r>
              <a:rPr lang="en-US" sz="2200" dirty="0">
                <a:solidFill>
                  <a:schemeClr val="bg1"/>
                </a:solidFill>
              </a:rPr>
              <a:t> </a:t>
            </a:r>
            <a:r>
              <a:rPr lang="en-US" sz="6000" dirty="0">
                <a:solidFill>
                  <a:schemeClr val="bg1"/>
                </a:solidFill>
              </a:rPr>
              <a:t/>
            </a:r>
            <a:br>
              <a:rPr lang="en-US" sz="6000" dirty="0">
                <a:solidFill>
                  <a:schemeClr val="bg1"/>
                </a:solidFill>
              </a:rPr>
            </a:br>
            <a:r>
              <a:rPr lang="en-US" sz="6000" dirty="0">
                <a:solidFill>
                  <a:srgbClr val="FF0000"/>
                </a:solidFill>
              </a:rPr>
              <a:t/>
            </a:r>
            <a:br>
              <a:rPr lang="en-US" sz="6000" dirty="0">
                <a:solidFill>
                  <a:srgbClr val="FF0000"/>
                </a:solidFill>
              </a:rPr>
            </a:br>
            <a:r>
              <a:rPr lang="en-US" sz="1800" dirty="0">
                <a:solidFill>
                  <a:srgbClr val="FF0000"/>
                </a:solidFill>
              </a:rPr>
              <a:t> </a:t>
            </a:r>
            <a:r>
              <a:rPr lang="en-US" sz="6000" dirty="0">
                <a:solidFill>
                  <a:srgbClr val="FF0000"/>
                </a:solidFill>
              </a:rPr>
              <a:t/>
            </a:r>
            <a:br>
              <a:rPr lang="en-US" sz="6000" dirty="0">
                <a:solidFill>
                  <a:srgbClr val="FF0000"/>
                </a:solidFill>
              </a:rPr>
            </a:br>
            <a:endParaRPr lang="en-US" sz="2700" dirty="0">
              <a:solidFill>
                <a:srgbClr val="FF0000"/>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206778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7527" y="798060"/>
            <a:ext cx="10282843" cy="5461226"/>
          </a:xfrm>
        </p:spPr>
        <p:txBody>
          <a:bodyPr>
            <a:normAutofit/>
          </a:bodyPr>
          <a:lstStyle/>
          <a:p>
            <a:pPr algn="ctr"/>
            <a:r>
              <a:rPr lang="en-US" dirty="0" smtClean="0">
                <a:solidFill>
                  <a:schemeClr val="bg1"/>
                </a:solidFill>
              </a:rPr>
              <a:t>For </a:t>
            </a:r>
            <a:r>
              <a:rPr lang="en-US" dirty="0" err="1" smtClean="0">
                <a:solidFill>
                  <a:schemeClr val="bg1"/>
                </a:solidFill>
              </a:rPr>
              <a:t>wHO</a:t>
            </a:r>
            <a:r>
              <a:rPr lang="en-US" dirty="0">
                <a:solidFill>
                  <a:schemeClr val="bg1"/>
                </a:solidFill>
              </a:rPr>
              <a:t>?</a:t>
            </a:r>
            <a:br>
              <a:rPr lang="en-US" dirty="0">
                <a:solidFill>
                  <a:schemeClr val="bg1"/>
                </a:solidFill>
              </a:rPr>
            </a:br>
            <a:r>
              <a:rPr lang="en-US" sz="3600" dirty="0">
                <a:solidFill>
                  <a:schemeClr val="bg1"/>
                </a:solidFill>
              </a:rPr>
              <a:t> </a:t>
            </a:r>
            <a:r>
              <a:rPr lang="en-US" dirty="0">
                <a:solidFill>
                  <a:schemeClr val="bg1"/>
                </a:solidFill>
              </a:rPr>
              <a:t/>
            </a:r>
            <a:br>
              <a:rPr lang="en-US" dirty="0">
                <a:solidFill>
                  <a:schemeClr val="bg1"/>
                </a:solidFill>
              </a:rPr>
            </a:br>
            <a:r>
              <a:rPr lang="en-US" sz="3600" i="0" dirty="0">
                <a:solidFill>
                  <a:schemeClr val="bg1"/>
                </a:solidFill>
              </a:rPr>
              <a:t>COMPLETE AND ACCURATE RECORDS ARE NEEDED FOR</a:t>
            </a:r>
            <a:br>
              <a:rPr lang="en-US" sz="3600" i="0" dirty="0">
                <a:solidFill>
                  <a:schemeClr val="bg1"/>
                </a:solidFill>
              </a:rPr>
            </a:br>
            <a:r>
              <a:rPr lang="en-US" sz="3600" i="0" u="sng" dirty="0">
                <a:solidFill>
                  <a:schemeClr val="bg1"/>
                </a:solidFill>
              </a:rPr>
              <a:t>YOURSELF</a:t>
            </a:r>
            <a:br>
              <a:rPr lang="en-US" sz="3600" i="0" u="sng" dirty="0">
                <a:solidFill>
                  <a:schemeClr val="bg1"/>
                </a:solidFill>
              </a:rPr>
            </a:br>
            <a:r>
              <a:rPr lang="en-US" sz="3600" i="0" u="sng" dirty="0">
                <a:solidFill>
                  <a:schemeClr val="bg1"/>
                </a:solidFill>
              </a:rPr>
              <a:t>LENDERS</a:t>
            </a:r>
            <a:br>
              <a:rPr lang="en-US" sz="3600" i="0" u="sng" dirty="0">
                <a:solidFill>
                  <a:schemeClr val="bg1"/>
                </a:solidFill>
              </a:rPr>
            </a:br>
            <a:r>
              <a:rPr lang="en-US" sz="3600" i="0" u="sng" dirty="0">
                <a:solidFill>
                  <a:schemeClr val="bg1"/>
                </a:solidFill>
              </a:rPr>
              <a:t>SUPPLIERS</a:t>
            </a:r>
            <a:br>
              <a:rPr lang="en-US" sz="3600" i="0" u="sng" dirty="0">
                <a:solidFill>
                  <a:schemeClr val="bg1"/>
                </a:solidFill>
              </a:rPr>
            </a:br>
            <a:r>
              <a:rPr lang="en-US" sz="3600" i="0" u="sng" dirty="0">
                <a:solidFill>
                  <a:schemeClr val="bg1"/>
                </a:solidFill>
              </a:rPr>
              <a:t>IRS</a:t>
            </a:r>
            <a:br>
              <a:rPr lang="en-US" sz="3600" i="0" u="sng" dirty="0">
                <a:solidFill>
                  <a:schemeClr val="bg1"/>
                </a:solidFill>
              </a:rPr>
            </a:br>
            <a:r>
              <a:rPr lang="en-US" sz="3600" i="0" u="sng" dirty="0">
                <a:solidFill>
                  <a:schemeClr val="bg1"/>
                </a:solidFill>
              </a:rPr>
              <a:t>STATE TAX</a:t>
            </a:r>
            <a:r>
              <a:rPr lang="en-US" sz="6000" dirty="0">
                <a:solidFill>
                  <a:srgbClr val="FF0000"/>
                </a:solidFill>
              </a:rPr>
              <a:t/>
            </a:r>
            <a:br>
              <a:rPr lang="en-US" sz="6000" dirty="0">
                <a:solidFill>
                  <a:srgbClr val="FF0000"/>
                </a:solidFill>
              </a:rPr>
            </a:br>
            <a:r>
              <a:rPr lang="en-US" sz="1800" dirty="0">
                <a:solidFill>
                  <a:srgbClr val="FF0000"/>
                </a:solidFill>
              </a:rPr>
              <a:t> </a:t>
            </a:r>
            <a:r>
              <a:rPr lang="en-US" sz="6000" dirty="0">
                <a:solidFill>
                  <a:srgbClr val="FF0000"/>
                </a:solidFill>
              </a:rPr>
              <a:t/>
            </a:r>
            <a:br>
              <a:rPr lang="en-US" sz="6000" dirty="0">
                <a:solidFill>
                  <a:srgbClr val="FF0000"/>
                </a:solidFill>
              </a:rPr>
            </a:br>
            <a:endParaRPr lang="en-US" sz="2700" dirty="0">
              <a:solidFill>
                <a:srgbClr val="FF0000"/>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66628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7527" y="798060"/>
            <a:ext cx="10282843" cy="5461226"/>
          </a:xfrm>
        </p:spPr>
        <p:txBody>
          <a:bodyPr>
            <a:normAutofit fontScale="90000"/>
          </a:bodyPr>
          <a:lstStyle/>
          <a:p>
            <a:pPr algn="ctr"/>
            <a:r>
              <a:rPr lang="en-US" dirty="0">
                <a:solidFill>
                  <a:schemeClr val="bg1"/>
                </a:solidFill>
              </a:rPr>
              <a:t>Why?</a:t>
            </a:r>
            <a:br>
              <a:rPr lang="en-US" dirty="0">
                <a:solidFill>
                  <a:schemeClr val="bg1"/>
                </a:solidFill>
              </a:rPr>
            </a:br>
            <a:r>
              <a:rPr lang="en-US" sz="3600" dirty="0">
                <a:solidFill>
                  <a:schemeClr val="bg1"/>
                </a:solidFill>
              </a:rPr>
              <a:t> </a:t>
            </a:r>
            <a:r>
              <a:rPr lang="en-US" dirty="0">
                <a:solidFill>
                  <a:schemeClr val="bg1"/>
                </a:solidFill>
              </a:rPr>
              <a:t/>
            </a:r>
            <a:br>
              <a:rPr lang="en-US" dirty="0">
                <a:solidFill>
                  <a:schemeClr val="bg1"/>
                </a:solidFill>
              </a:rPr>
            </a:br>
            <a:r>
              <a:rPr lang="en-US" sz="3600" i="0" dirty="0" err="1">
                <a:solidFill>
                  <a:schemeClr val="bg1"/>
                </a:solidFill>
              </a:rPr>
              <a:t>auDITS</a:t>
            </a:r>
            <a:r>
              <a:rPr lang="en-US" sz="3600" i="0" dirty="0">
                <a:solidFill>
                  <a:schemeClr val="bg1"/>
                </a:solidFill>
              </a:rPr>
              <a:t> ARE SCARY, Time consuming, </a:t>
            </a:r>
            <a:br>
              <a:rPr lang="en-US" sz="3600" i="0" dirty="0">
                <a:solidFill>
                  <a:schemeClr val="bg1"/>
                </a:solidFill>
              </a:rPr>
            </a:br>
            <a:r>
              <a:rPr lang="en-US" sz="3600" i="0" dirty="0">
                <a:solidFill>
                  <a:schemeClr val="bg1"/>
                </a:solidFill>
              </a:rPr>
              <a:t>and expensive </a:t>
            </a:r>
            <a:br>
              <a:rPr lang="en-US" sz="3600" i="0" dirty="0">
                <a:solidFill>
                  <a:schemeClr val="bg1"/>
                </a:solidFill>
              </a:rPr>
            </a:br>
            <a:r>
              <a:rPr lang="en-US" sz="3600" i="0" dirty="0">
                <a:solidFill>
                  <a:schemeClr val="bg1"/>
                </a:solidFill>
              </a:rPr>
              <a:t/>
            </a:r>
            <a:br>
              <a:rPr lang="en-US" sz="3600" i="0" dirty="0">
                <a:solidFill>
                  <a:schemeClr val="bg1"/>
                </a:solidFill>
              </a:rPr>
            </a:br>
            <a:r>
              <a:rPr lang="en-US" sz="3600" i="0" dirty="0">
                <a:solidFill>
                  <a:schemeClr val="bg1"/>
                </a:solidFill>
              </a:rPr>
              <a:t>Penalties can be more than tax owed</a:t>
            </a:r>
            <a:br>
              <a:rPr lang="en-US" sz="3600" i="0" dirty="0">
                <a:solidFill>
                  <a:schemeClr val="bg1"/>
                </a:solidFill>
              </a:rPr>
            </a:br>
            <a:r>
              <a:rPr lang="en-US" sz="3600" i="0" dirty="0">
                <a:solidFill>
                  <a:schemeClr val="bg1"/>
                </a:solidFill>
              </a:rPr>
              <a:t/>
            </a:r>
            <a:br>
              <a:rPr lang="en-US" sz="3600" i="0" dirty="0">
                <a:solidFill>
                  <a:schemeClr val="bg1"/>
                </a:solidFill>
              </a:rPr>
            </a:br>
            <a:r>
              <a:rPr lang="en-US" sz="3600" i="0" dirty="0">
                <a:solidFill>
                  <a:schemeClr val="bg1"/>
                </a:solidFill>
              </a:rPr>
              <a:t>Getting it right the first time </a:t>
            </a:r>
            <a:r>
              <a:rPr lang="en-US" sz="3600" i="0" dirty="0" err="1">
                <a:solidFill>
                  <a:schemeClr val="bg1"/>
                </a:solidFill>
              </a:rPr>
              <a:t>makeS</a:t>
            </a:r>
            <a:r>
              <a:rPr lang="en-US" sz="3600" i="0" dirty="0">
                <a:solidFill>
                  <a:schemeClr val="bg1"/>
                </a:solidFill>
              </a:rPr>
              <a:t> the long run easier</a:t>
            </a:r>
            <a:r>
              <a:rPr lang="en-US" sz="4900" dirty="0">
                <a:solidFill>
                  <a:schemeClr val="bg1"/>
                </a:solidFill>
              </a:rPr>
              <a:t/>
            </a:r>
            <a:br>
              <a:rPr lang="en-US" sz="4900" dirty="0">
                <a:solidFill>
                  <a:schemeClr val="bg1"/>
                </a:solidFill>
              </a:rPr>
            </a:br>
            <a:r>
              <a:rPr lang="en-US" sz="6000" dirty="0">
                <a:solidFill>
                  <a:srgbClr val="FF0000"/>
                </a:solidFill>
              </a:rPr>
              <a:t/>
            </a:r>
            <a:br>
              <a:rPr lang="en-US" sz="6000" dirty="0">
                <a:solidFill>
                  <a:srgbClr val="FF0000"/>
                </a:solidFill>
              </a:rPr>
            </a:br>
            <a:r>
              <a:rPr lang="en-US" sz="1800" dirty="0">
                <a:solidFill>
                  <a:srgbClr val="FF0000"/>
                </a:solidFill>
              </a:rPr>
              <a:t> </a:t>
            </a:r>
            <a:r>
              <a:rPr lang="en-US" sz="6000" dirty="0">
                <a:solidFill>
                  <a:srgbClr val="FF0000"/>
                </a:solidFill>
              </a:rPr>
              <a:t/>
            </a:r>
            <a:br>
              <a:rPr lang="en-US" sz="6000" dirty="0">
                <a:solidFill>
                  <a:srgbClr val="FF0000"/>
                </a:solidFill>
              </a:rPr>
            </a:br>
            <a:endParaRPr lang="en-US" sz="2700" dirty="0">
              <a:solidFill>
                <a:srgbClr val="FF0000"/>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1824851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7527" y="798060"/>
            <a:ext cx="10282843" cy="5461226"/>
          </a:xfrm>
        </p:spPr>
        <p:txBody>
          <a:bodyPr>
            <a:normAutofit fontScale="90000"/>
          </a:bodyPr>
          <a:lstStyle/>
          <a:p>
            <a:pPr algn="ctr"/>
            <a:r>
              <a:rPr lang="en-US" sz="4900" i="0" dirty="0">
                <a:solidFill>
                  <a:schemeClr val="bg1"/>
                </a:solidFill>
              </a:rPr>
              <a:t>Keep records as </a:t>
            </a:r>
            <a:br>
              <a:rPr lang="en-US" sz="4900" i="0" dirty="0">
                <a:solidFill>
                  <a:schemeClr val="bg1"/>
                </a:solidFill>
              </a:rPr>
            </a:br>
            <a:r>
              <a:rPr lang="en-US" sz="4900" i="0" dirty="0">
                <a:solidFill>
                  <a:schemeClr val="bg1"/>
                </a:solidFill>
              </a:rPr>
              <a:t>things happen</a:t>
            </a:r>
            <a:r>
              <a:rPr lang="en-US" dirty="0">
                <a:solidFill>
                  <a:schemeClr val="bg1"/>
                </a:solidFill>
              </a:rPr>
              <a:t/>
            </a:r>
            <a:br>
              <a:rPr lang="en-US" dirty="0">
                <a:solidFill>
                  <a:schemeClr val="bg1"/>
                </a:solidFill>
              </a:rPr>
            </a:br>
            <a:r>
              <a:rPr lang="en-US" sz="3600" dirty="0">
                <a:solidFill>
                  <a:schemeClr val="bg1"/>
                </a:solidFill>
              </a:rPr>
              <a:t> </a:t>
            </a:r>
            <a:r>
              <a:rPr lang="en-US" dirty="0">
                <a:solidFill>
                  <a:schemeClr val="bg1"/>
                </a:solidFill>
              </a:rPr>
              <a:t/>
            </a:r>
            <a:br>
              <a:rPr lang="en-US" dirty="0">
                <a:solidFill>
                  <a:schemeClr val="bg1"/>
                </a:solidFill>
              </a:rPr>
            </a:br>
            <a:r>
              <a:rPr lang="en-US" sz="3600" i="0" dirty="0">
                <a:solidFill>
                  <a:schemeClr val="bg1"/>
                </a:solidFill>
              </a:rPr>
              <a:t>Create live invoices for each sale </a:t>
            </a:r>
            <a:r>
              <a:rPr lang="en-US" sz="2700" i="0" dirty="0">
                <a:solidFill>
                  <a:schemeClr val="bg1"/>
                </a:solidFill>
              </a:rPr>
              <a:t>Computerized OR ON YOU PHONE</a:t>
            </a:r>
            <a:br>
              <a:rPr lang="en-US" sz="2700" i="0" dirty="0">
                <a:solidFill>
                  <a:schemeClr val="bg1"/>
                </a:solidFill>
              </a:rPr>
            </a:br>
            <a:r>
              <a:rPr lang="en-US" sz="2700" i="0" dirty="0">
                <a:solidFill>
                  <a:schemeClr val="bg1"/>
                </a:solidFill>
              </a:rPr>
              <a:t>paper</a:t>
            </a:r>
            <a:br>
              <a:rPr lang="en-US" sz="2700" i="0" dirty="0">
                <a:solidFill>
                  <a:schemeClr val="bg1"/>
                </a:solidFill>
              </a:rPr>
            </a:br>
            <a:r>
              <a:rPr lang="en-US" sz="2700" i="0" dirty="0">
                <a:solidFill>
                  <a:schemeClr val="bg1"/>
                </a:solidFill>
              </a:rPr>
              <a:t>cash register</a:t>
            </a:r>
            <a:br>
              <a:rPr lang="en-US" sz="2700" i="0" dirty="0">
                <a:solidFill>
                  <a:schemeClr val="bg1"/>
                </a:solidFill>
              </a:rPr>
            </a:br>
            <a:r>
              <a:rPr lang="en-US" sz="2700" i="0" dirty="0">
                <a:solidFill>
                  <a:schemeClr val="bg1"/>
                </a:solidFill>
              </a:rPr>
              <a:t>Never pocket cash received</a:t>
            </a:r>
            <a:r>
              <a:rPr lang="en-US" sz="3600" i="0" dirty="0">
                <a:solidFill>
                  <a:schemeClr val="bg1"/>
                </a:solidFill>
              </a:rPr>
              <a:t/>
            </a:r>
            <a:br>
              <a:rPr lang="en-US" sz="3600" i="0" dirty="0">
                <a:solidFill>
                  <a:schemeClr val="bg1"/>
                </a:solidFill>
              </a:rPr>
            </a:br>
            <a:r>
              <a:rPr lang="en-US" sz="3600" i="0" dirty="0">
                <a:solidFill>
                  <a:schemeClr val="bg1"/>
                </a:solidFill>
              </a:rPr>
              <a:t/>
            </a:r>
            <a:br>
              <a:rPr lang="en-US" sz="3600" i="0" dirty="0">
                <a:solidFill>
                  <a:schemeClr val="bg1"/>
                </a:solidFill>
              </a:rPr>
            </a:br>
            <a:r>
              <a:rPr lang="en-US" sz="3600" i="0" dirty="0">
                <a:solidFill>
                  <a:schemeClr val="bg1"/>
                </a:solidFill>
              </a:rPr>
              <a:t>Pay for supplies with check or card</a:t>
            </a:r>
            <a:br>
              <a:rPr lang="en-US" sz="3600" i="0" dirty="0">
                <a:solidFill>
                  <a:schemeClr val="bg1"/>
                </a:solidFill>
              </a:rPr>
            </a:br>
            <a:r>
              <a:rPr lang="en-US" sz="2700" i="0" dirty="0">
                <a:solidFill>
                  <a:schemeClr val="bg1"/>
                </a:solidFill>
              </a:rPr>
              <a:t>Do not pay cash. You will lose track.</a:t>
            </a:r>
            <a:r>
              <a:rPr lang="en-US" sz="3600" i="0" dirty="0">
                <a:solidFill>
                  <a:schemeClr val="bg1"/>
                </a:solidFill>
              </a:rPr>
              <a:t/>
            </a:r>
            <a:br>
              <a:rPr lang="en-US" sz="3600" i="0" dirty="0">
                <a:solidFill>
                  <a:schemeClr val="bg1"/>
                </a:solidFill>
              </a:rPr>
            </a:br>
            <a:r>
              <a:rPr lang="en-US" sz="3600" i="0" dirty="0">
                <a:solidFill>
                  <a:schemeClr val="bg1"/>
                </a:solidFill>
              </a:rPr>
              <a:t/>
            </a:r>
            <a:br>
              <a:rPr lang="en-US" sz="3600" i="0" dirty="0">
                <a:solidFill>
                  <a:schemeClr val="bg1"/>
                </a:solidFill>
              </a:rPr>
            </a:br>
            <a:r>
              <a:rPr lang="en-US" sz="6000" dirty="0">
                <a:solidFill>
                  <a:srgbClr val="FF0000"/>
                </a:solidFill>
              </a:rPr>
              <a:t/>
            </a:r>
            <a:br>
              <a:rPr lang="en-US" sz="6000" dirty="0">
                <a:solidFill>
                  <a:srgbClr val="FF0000"/>
                </a:solidFill>
              </a:rPr>
            </a:br>
            <a:r>
              <a:rPr lang="en-US" sz="1800" dirty="0">
                <a:solidFill>
                  <a:srgbClr val="FF0000"/>
                </a:solidFill>
              </a:rPr>
              <a:t> </a:t>
            </a:r>
            <a:r>
              <a:rPr lang="en-US" sz="6000" dirty="0">
                <a:solidFill>
                  <a:srgbClr val="FF0000"/>
                </a:solidFill>
              </a:rPr>
              <a:t/>
            </a:r>
            <a:br>
              <a:rPr lang="en-US" sz="6000" dirty="0">
                <a:solidFill>
                  <a:srgbClr val="FF0000"/>
                </a:solidFill>
              </a:rPr>
            </a:br>
            <a:endParaRPr lang="en-US" sz="2700" dirty="0">
              <a:solidFill>
                <a:srgbClr val="FF0000"/>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76704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7527" y="798060"/>
            <a:ext cx="10282843" cy="5461226"/>
          </a:xfrm>
        </p:spPr>
        <p:txBody>
          <a:bodyPr>
            <a:normAutofit fontScale="90000"/>
          </a:bodyPr>
          <a:lstStyle/>
          <a:p>
            <a:pPr lvl="1" algn="ctr"/>
            <a:r>
              <a:rPr lang="en-US" sz="3600" b="1" i="1" dirty="0">
                <a:solidFill>
                  <a:schemeClr val="bg1"/>
                </a:solidFill>
                <a:latin typeface="+mj-lt"/>
              </a:rPr>
              <a:t>At every month end</a:t>
            </a:r>
            <a:r>
              <a:rPr lang="en-US" sz="2700" b="1" i="1" dirty="0">
                <a:solidFill>
                  <a:schemeClr val="bg1"/>
                </a:solidFill>
                <a:latin typeface="+mj-lt"/>
              </a:rPr>
              <a:t/>
            </a:r>
            <a:br>
              <a:rPr lang="en-US" sz="2700" b="1" i="1" dirty="0">
                <a:solidFill>
                  <a:schemeClr val="bg1"/>
                </a:solidFill>
                <a:latin typeface="+mj-lt"/>
              </a:rPr>
            </a:br>
            <a:r>
              <a:rPr lang="en-US" sz="2700" dirty="0">
                <a:solidFill>
                  <a:schemeClr val="bg1"/>
                </a:solidFill>
                <a:latin typeface="+mj-lt"/>
              </a:rPr>
              <a:t> </a:t>
            </a:r>
            <a:br>
              <a:rPr lang="en-US" sz="2700" dirty="0">
                <a:solidFill>
                  <a:schemeClr val="bg1"/>
                </a:solidFill>
                <a:latin typeface="+mj-lt"/>
              </a:rPr>
            </a:br>
            <a:r>
              <a:rPr lang="en-US" sz="2700" dirty="0">
                <a:latin typeface="+mj-lt"/>
              </a:rPr>
              <a:t>Summarize sales and expenses. </a:t>
            </a:r>
            <a:br>
              <a:rPr lang="en-US" sz="2700" dirty="0">
                <a:latin typeface="+mj-lt"/>
              </a:rPr>
            </a:br>
            <a:r>
              <a:rPr lang="en-US" sz="2700" dirty="0">
                <a:latin typeface="+mj-lt"/>
              </a:rPr>
              <a:t>Accounting Software</a:t>
            </a:r>
            <a:br>
              <a:rPr lang="en-US" sz="2700" dirty="0">
                <a:latin typeface="+mj-lt"/>
              </a:rPr>
            </a:br>
            <a:r>
              <a:rPr lang="en-US" sz="2700" dirty="0">
                <a:latin typeface="+mj-lt"/>
              </a:rPr>
              <a:t>Spreadsheet</a:t>
            </a:r>
            <a:br>
              <a:rPr lang="en-US" sz="2700" dirty="0">
                <a:latin typeface="+mj-lt"/>
              </a:rPr>
            </a:br>
            <a:r>
              <a:rPr lang="en-US" sz="2700" dirty="0">
                <a:latin typeface="+mj-lt"/>
              </a:rPr>
              <a:t>Paper lists</a:t>
            </a:r>
            <a:br>
              <a:rPr lang="en-US" sz="2700" dirty="0">
                <a:latin typeface="+mj-lt"/>
              </a:rPr>
            </a:br>
            <a:r>
              <a:rPr lang="en-US" sz="2700" dirty="0">
                <a:latin typeface="+mj-lt"/>
              </a:rPr>
              <a:t/>
            </a:r>
            <a:br>
              <a:rPr lang="en-US" sz="2700" dirty="0">
                <a:latin typeface="+mj-lt"/>
              </a:rPr>
            </a:br>
            <a:r>
              <a:rPr lang="en-US" sz="2700" dirty="0">
                <a:latin typeface="+mj-lt"/>
              </a:rPr>
              <a:t>Pay taxes as needed on time for sales tax and payroll</a:t>
            </a:r>
            <a:br>
              <a:rPr lang="en-US" sz="2700" dirty="0">
                <a:latin typeface="+mj-lt"/>
              </a:rPr>
            </a:br>
            <a:r>
              <a:rPr lang="en-US" sz="2700" dirty="0">
                <a:latin typeface="+mj-lt"/>
              </a:rPr>
              <a:t/>
            </a:r>
            <a:br>
              <a:rPr lang="en-US" sz="2700" dirty="0">
                <a:latin typeface="+mj-lt"/>
              </a:rPr>
            </a:br>
            <a:r>
              <a:rPr lang="en-US" sz="2700" dirty="0">
                <a:latin typeface="+mj-lt"/>
              </a:rPr>
              <a:t>Reconcile bank account to make sure you have recorded everything.</a:t>
            </a:r>
            <a:br>
              <a:rPr lang="en-US" sz="2700" dirty="0">
                <a:latin typeface="+mj-lt"/>
              </a:rPr>
            </a:br>
            <a:r>
              <a:rPr lang="en-US" sz="2700" dirty="0">
                <a:latin typeface="+mj-lt"/>
              </a:rPr>
              <a:t/>
            </a:r>
            <a:br>
              <a:rPr lang="en-US" sz="2700" dirty="0">
                <a:latin typeface="+mj-lt"/>
              </a:rPr>
            </a:br>
            <a:r>
              <a:rPr lang="en-US" sz="2700" dirty="0">
                <a:latin typeface="+mj-lt"/>
              </a:rPr>
              <a:t>Create income statement to see how you are doing.</a:t>
            </a:r>
            <a:br>
              <a:rPr lang="en-US" sz="2700" dirty="0">
                <a:latin typeface="+mj-lt"/>
              </a:rPr>
            </a:br>
            <a:r>
              <a:rPr lang="en-US" sz="2700" i="0" dirty="0">
                <a:solidFill>
                  <a:schemeClr val="bg1"/>
                </a:solidFill>
                <a:latin typeface="+mj-lt"/>
              </a:rPr>
              <a:t/>
            </a:r>
            <a:br>
              <a:rPr lang="en-US" sz="2700" i="0" dirty="0">
                <a:solidFill>
                  <a:schemeClr val="bg1"/>
                </a:solidFill>
                <a:latin typeface="+mj-lt"/>
              </a:rPr>
            </a:br>
            <a:r>
              <a:rPr lang="en-US" sz="8800" dirty="0">
                <a:solidFill>
                  <a:srgbClr val="FF0000"/>
                </a:solidFill>
              </a:rPr>
              <a:t/>
            </a:r>
            <a:br>
              <a:rPr lang="en-US" sz="8800" dirty="0">
                <a:solidFill>
                  <a:srgbClr val="FF0000"/>
                </a:solidFill>
              </a:rPr>
            </a:br>
            <a:r>
              <a:rPr lang="en-US" sz="3200" dirty="0">
                <a:solidFill>
                  <a:srgbClr val="FF0000"/>
                </a:solidFill>
              </a:rPr>
              <a:t> </a:t>
            </a:r>
            <a:r>
              <a:rPr lang="en-US" sz="8800" dirty="0">
                <a:solidFill>
                  <a:srgbClr val="FF0000"/>
                </a:solidFill>
              </a:rPr>
              <a:t/>
            </a:r>
            <a:br>
              <a:rPr lang="en-US" sz="8800" dirty="0">
                <a:solidFill>
                  <a:srgbClr val="FF0000"/>
                </a:solidFill>
              </a:rPr>
            </a:br>
            <a:endParaRPr lang="en-US" sz="4400" dirty="0">
              <a:solidFill>
                <a:srgbClr val="FF0000"/>
              </a:solidFill>
            </a:endParaRPr>
          </a:p>
        </p:txBody>
      </p:sp>
      <p:sp>
        <p:nvSpPr>
          <p:cNvPr id="3" name="Subtitle 2"/>
          <p:cNvSpPr>
            <a:spLocks noGrp="1"/>
          </p:cNvSpPr>
          <p:nvPr>
            <p:ph type="subTitle" idx="1"/>
          </p:nvPr>
        </p:nvSpPr>
        <p:spPr>
          <a:xfrm>
            <a:off x="1088913" y="5747657"/>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2"/>
              </a:rPr>
              <a:t>taxhelpsantafe@gmail.com</a:t>
            </a:r>
            <a:r>
              <a:rPr lang="en-US" dirty="0">
                <a:solidFill>
                  <a:schemeClr val="bg1"/>
                </a:solidFill>
              </a:rPr>
              <a:t>  505-670-6835</a:t>
            </a:r>
          </a:p>
        </p:txBody>
      </p:sp>
    </p:spTree>
    <p:extLst>
      <p:ext uri="{BB962C8B-B14F-4D97-AF65-F5344CB8AC3E}">
        <p14:creationId xmlns:p14="http://schemas.microsoft.com/office/powerpoint/2010/main" val="235394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3778" y="798060"/>
            <a:ext cx="7130159" cy="4735232"/>
          </a:xfrm>
        </p:spPr>
        <p:txBody>
          <a:bodyPr>
            <a:normAutofit fontScale="90000"/>
          </a:bodyPr>
          <a:lstStyle/>
          <a:p>
            <a:pPr lvl="1" algn="ctr"/>
            <a:r>
              <a:rPr lang="en-US" sz="2800" dirty="0">
                <a:solidFill>
                  <a:schemeClr val="bg1"/>
                </a:solidFill>
                <a:latin typeface="+mj-lt"/>
              </a:rPr>
              <a:t>Sample Templates</a:t>
            </a:r>
            <a:br>
              <a:rPr lang="en-US" sz="2800" dirty="0">
                <a:solidFill>
                  <a:schemeClr val="bg1"/>
                </a:solidFill>
                <a:latin typeface="+mj-lt"/>
              </a:rPr>
            </a:br>
            <a:r>
              <a:rPr lang="en-US" sz="2800" dirty="0">
                <a:solidFill>
                  <a:schemeClr val="bg1"/>
                </a:solidFill>
                <a:latin typeface="+mj-lt"/>
              </a:rPr>
              <a:t/>
            </a:r>
            <a:br>
              <a:rPr lang="en-US" sz="2800" dirty="0">
                <a:solidFill>
                  <a:schemeClr val="bg1"/>
                </a:solidFill>
                <a:latin typeface="+mj-lt"/>
              </a:rPr>
            </a:br>
            <a:r>
              <a:rPr lang="en-US" sz="2800" dirty="0">
                <a:solidFill>
                  <a:schemeClr val="bg1"/>
                </a:solidFill>
                <a:latin typeface="+mj-lt"/>
              </a:rPr>
              <a:t>Daily/Monthly Sales</a:t>
            </a:r>
            <a:br>
              <a:rPr lang="en-US" sz="2800" dirty="0">
                <a:solidFill>
                  <a:schemeClr val="bg1"/>
                </a:solidFill>
                <a:latin typeface="+mj-lt"/>
              </a:rPr>
            </a:br>
            <a:r>
              <a:rPr lang="en-US" sz="2800" dirty="0" err="1">
                <a:solidFill>
                  <a:schemeClr val="bg1"/>
                </a:solidFill>
                <a:latin typeface="+mj-lt"/>
                <a:hlinkClick r:id="rId2" action="ppaction://hlinkfile"/>
              </a:rPr>
              <a:t>Sales</a:t>
            </a:r>
            <a:r>
              <a:rPr lang="en-US" sz="2800" dirty="0">
                <a:solidFill>
                  <a:schemeClr val="bg1"/>
                </a:solidFill>
                <a:latin typeface="+mj-lt"/>
                <a:hlinkClick r:id="rId2" action="ppaction://hlinkfile"/>
              </a:rPr>
              <a:t> Tracker</a:t>
            </a:r>
            <a:r>
              <a:rPr lang="en-US" sz="2800" dirty="0">
                <a:solidFill>
                  <a:schemeClr val="bg1"/>
                </a:solidFill>
                <a:latin typeface="+mj-lt"/>
              </a:rPr>
              <a:t/>
            </a:r>
            <a:br>
              <a:rPr lang="en-US" sz="2800" dirty="0">
                <a:solidFill>
                  <a:schemeClr val="bg1"/>
                </a:solidFill>
                <a:latin typeface="+mj-lt"/>
              </a:rPr>
            </a:br>
            <a:r>
              <a:rPr lang="en-US" sz="2800" dirty="0">
                <a:solidFill>
                  <a:schemeClr val="bg1"/>
                </a:solidFill>
                <a:latin typeface="+mj-lt"/>
              </a:rPr>
              <a:t/>
            </a:r>
            <a:br>
              <a:rPr lang="en-US" sz="2800" dirty="0">
                <a:solidFill>
                  <a:schemeClr val="bg1"/>
                </a:solidFill>
                <a:latin typeface="+mj-lt"/>
              </a:rPr>
            </a:br>
            <a:r>
              <a:rPr lang="en-US" sz="2800" dirty="0">
                <a:solidFill>
                  <a:schemeClr val="bg1"/>
                </a:solidFill>
                <a:latin typeface="+mj-lt"/>
              </a:rPr>
              <a:t>Income Statement</a:t>
            </a:r>
            <a:br>
              <a:rPr lang="en-US" sz="2800" dirty="0">
                <a:solidFill>
                  <a:schemeClr val="bg1"/>
                </a:solidFill>
                <a:latin typeface="+mj-lt"/>
              </a:rPr>
            </a:br>
            <a:r>
              <a:rPr lang="en-US" sz="2800" dirty="0">
                <a:solidFill>
                  <a:schemeClr val="bg1"/>
                </a:solidFill>
                <a:latin typeface="+mj-lt"/>
                <a:hlinkClick r:id="rId3" action="ppaction://hlinkfile"/>
              </a:rPr>
              <a:t>Income statement.xlsx</a:t>
            </a:r>
            <a:r>
              <a:rPr lang="en-US" sz="2800" dirty="0">
                <a:solidFill>
                  <a:schemeClr val="bg1"/>
                </a:solidFill>
                <a:latin typeface="+mj-lt"/>
              </a:rPr>
              <a:t/>
            </a:r>
            <a:br>
              <a:rPr lang="en-US" sz="2800" dirty="0">
                <a:solidFill>
                  <a:schemeClr val="bg1"/>
                </a:solidFill>
                <a:latin typeface="+mj-lt"/>
              </a:rPr>
            </a:br>
            <a:r>
              <a:rPr lang="en-US" sz="2800" dirty="0">
                <a:solidFill>
                  <a:schemeClr val="bg1"/>
                </a:solidFill>
                <a:latin typeface="+mj-lt"/>
              </a:rPr>
              <a:t/>
            </a:r>
            <a:br>
              <a:rPr lang="en-US" sz="2800" dirty="0">
                <a:solidFill>
                  <a:schemeClr val="bg1"/>
                </a:solidFill>
                <a:latin typeface="+mj-lt"/>
              </a:rPr>
            </a:br>
            <a:r>
              <a:rPr lang="en-US" sz="2800" dirty="0">
                <a:solidFill>
                  <a:schemeClr val="bg1"/>
                </a:solidFill>
                <a:latin typeface="+mj-lt"/>
              </a:rPr>
              <a:t/>
            </a:r>
            <a:br>
              <a:rPr lang="en-US" sz="2800" dirty="0">
                <a:solidFill>
                  <a:schemeClr val="bg1"/>
                </a:solidFill>
                <a:latin typeface="+mj-lt"/>
              </a:rPr>
            </a:br>
            <a:r>
              <a:rPr lang="en-US" sz="2800" dirty="0">
                <a:solidFill>
                  <a:schemeClr val="bg1"/>
                </a:solidFill>
                <a:latin typeface="+mj-lt"/>
              </a:rPr>
              <a:t/>
            </a:r>
            <a:br>
              <a:rPr lang="en-US" sz="2800" dirty="0">
                <a:solidFill>
                  <a:schemeClr val="bg1"/>
                </a:solidFill>
                <a:latin typeface="+mj-lt"/>
              </a:rPr>
            </a:br>
            <a:r>
              <a:rPr lang="en-US" sz="2800" dirty="0">
                <a:solidFill>
                  <a:schemeClr val="bg1"/>
                </a:solidFill>
                <a:latin typeface="+mj-lt"/>
              </a:rPr>
              <a:t/>
            </a:r>
            <a:br>
              <a:rPr lang="en-US" sz="2800" dirty="0">
                <a:solidFill>
                  <a:schemeClr val="bg1"/>
                </a:solidFill>
                <a:latin typeface="+mj-lt"/>
              </a:rPr>
            </a:br>
            <a:endParaRPr lang="en-US" sz="4400" dirty="0">
              <a:solidFill>
                <a:schemeClr val="bg1"/>
              </a:solidFill>
              <a:latin typeface="+mj-lt"/>
            </a:endParaRPr>
          </a:p>
        </p:txBody>
      </p:sp>
      <p:sp>
        <p:nvSpPr>
          <p:cNvPr id="3" name="Subtitle 2"/>
          <p:cNvSpPr>
            <a:spLocks noGrp="1"/>
          </p:cNvSpPr>
          <p:nvPr>
            <p:ph type="subTitle" idx="1"/>
          </p:nvPr>
        </p:nvSpPr>
        <p:spPr>
          <a:xfrm>
            <a:off x="897036" y="6212878"/>
            <a:ext cx="10723641" cy="503853"/>
          </a:xfrm>
        </p:spPr>
        <p:txBody>
          <a:bodyPr anchor="ctr">
            <a:normAutofit/>
          </a:bodyPr>
          <a:lstStyle/>
          <a:p>
            <a:pPr algn="ctr"/>
            <a:r>
              <a:rPr lang="en-US" dirty="0">
                <a:solidFill>
                  <a:schemeClr val="bg1"/>
                </a:solidFill>
              </a:rPr>
              <a:t>Peter Doniger, SCORE &amp; Tax Help Santa Fe, LLC  </a:t>
            </a:r>
            <a:r>
              <a:rPr lang="en-US" dirty="0">
                <a:solidFill>
                  <a:schemeClr val="bg1"/>
                </a:solidFill>
                <a:hlinkClick r:id="rId4"/>
              </a:rPr>
              <a:t>taxhelpsantafe@gmail.com</a:t>
            </a:r>
            <a:r>
              <a:rPr lang="en-US" dirty="0">
                <a:solidFill>
                  <a:schemeClr val="bg1"/>
                </a:solidFill>
              </a:rPr>
              <a:t>  505-670-6835</a:t>
            </a:r>
          </a:p>
        </p:txBody>
      </p:sp>
    </p:spTree>
    <p:extLst>
      <p:ext uri="{BB962C8B-B14F-4D97-AF65-F5344CB8AC3E}">
        <p14:creationId xmlns:p14="http://schemas.microsoft.com/office/powerpoint/2010/main" val="415128461"/>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B2135"/>
      </a:dk2>
      <a:lt2>
        <a:srgbClr val="F4EFDF"/>
      </a:lt2>
      <a:accent1>
        <a:srgbClr val="33A485"/>
      </a:accent1>
      <a:accent2>
        <a:srgbClr val="EC6E39"/>
      </a:accent2>
      <a:accent3>
        <a:srgbClr val="D5A52C"/>
      </a:accent3>
      <a:accent4>
        <a:srgbClr val="909081"/>
      </a:accent4>
      <a:accent5>
        <a:srgbClr val="3BA1C1"/>
      </a:accent5>
      <a:accent6>
        <a:srgbClr val="916A8C"/>
      </a:accent6>
      <a:hlink>
        <a:srgbClr val="3BA1C1"/>
      </a:hlink>
      <a:folHlink>
        <a:srgbClr val="916A8C"/>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DividendVTI">
  <a:themeElements>
    <a:clrScheme name="Aspect">
      <a:dk1>
        <a:srgbClr val="000000"/>
      </a:dk1>
      <a:lt1>
        <a:srgbClr val="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420</TotalTime>
  <Words>1685</Words>
  <Application>Microsoft Office PowerPoint</Application>
  <PresentationFormat>Widescreen</PresentationFormat>
  <Paragraphs>62</Paragraphs>
  <Slides>24</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Calibri</vt:lpstr>
      <vt:lpstr>Century Schoolbook</vt:lpstr>
      <vt:lpstr>Corbel</vt:lpstr>
      <vt:lpstr>Franklin Gothic</vt:lpstr>
      <vt:lpstr>Gill Sans</vt:lpstr>
      <vt:lpstr>Libre Franklin</vt:lpstr>
      <vt:lpstr>Noto Sans Symbols</vt:lpstr>
      <vt:lpstr>Source Sans Pro</vt:lpstr>
      <vt:lpstr>Headlines</vt:lpstr>
      <vt:lpstr>DividendVTI</vt:lpstr>
      <vt:lpstr>PowerPoint Presentation</vt:lpstr>
      <vt:lpstr>PowerPoint Presentation</vt:lpstr>
      <vt:lpstr>Are you ready for this year’s taxes?    </vt:lpstr>
      <vt:lpstr>Small Business taxes   Operate AS IF YOU will be AUDITED      </vt:lpstr>
      <vt:lpstr>For wHO?   COMPLETE AND ACCURATE RECORDS ARE NEEDED FOR YOURSELF LENDERS SUPPLIERS IRS STATE TAX   </vt:lpstr>
      <vt:lpstr>Why?   auDITS ARE SCARY, Time consuming,  and expensive   Penalties can be more than tax owed  Getting it right the first time makeS the long run easier    </vt:lpstr>
      <vt:lpstr>Keep records as  things happen   Create live invoices for each sale Computerized OR ON YOU PHONE paper cash register Never pocket cash received  Pay for supplies with check or card Do not pay cash. You will lose track.     </vt:lpstr>
      <vt:lpstr>At every month end   Summarize sales and expenses.  Accounting Software Spreadsheet Paper lists  Pay taxes as needed on time for sales tax and payroll  Reconcile bank account to make sure you have recorded everything.  Create income statement to see how you are doing.     </vt:lpstr>
      <vt:lpstr>Sample Templates  Daily/Monthly Sales Sales Tracker  Income Statement Income statement.xlsx     </vt:lpstr>
      <vt:lpstr>At Year End   Add all 12 months together to get yearly totals.  Prepare summary reports for income and expenses for income taxes. Pay owner payroll or draw with money left over!  Make sure all taxes are paid.  There are quarterly and annual Payroll Taxes to be filed Withholding US and NM Unemployment at Workforce Solutions. Sales Tax Monthly, Quarterly, or Semi Annually Workmen’s Comp Insurance  Income tax is due Yearly.  However, if you will owe you should pay quarterly estimated taxes to pay as you go.          </vt:lpstr>
      <vt:lpstr>Gross Receipts Taxes are required of us all  City Tax rate 8.3125% County Tax Rate 7.0%  Gross Receipts Tax (Sales Tax) is to be collected by all sellers in New Mexico.   The tax is based on total sales.  Some Resales are exempt  Instructions as of 07/01/2021</vt:lpstr>
      <vt:lpstr>SOME Exemptions TO  Gross Receipts  Resale – You do not sell to the ultimate customer  Medical – you are paid by insurance companies or Medicaid/medicare  export – you ship out of state</vt:lpstr>
      <vt:lpstr>Gross Receipts Taxes    A state is constitutionally prohibited from taxing business activities unless those activities have a substantial “nexus,” or connection, with the state.   In Wayfair, the Supreme Court ruled that a business could establish nexus through economic or virtual contacts with a state, even if it didn’t have a physical presence. The Court didn’t create a bright-line test for determining whether contacts are “substantial,” but found that the thresholds established by South Dakota’s law are sufficient:   Out-of-state businesses must collect and remit in that state if,   in the current or previous calendar year,   they have 1) more than $100,000 in gross sales of products or services delivered into the state,  or 2) 200 or more separate transactions for the delivery of goods or services into the state.</vt:lpstr>
      <vt:lpstr>A few Exemption Codes  7-9-47 Tangible personal property or license for resale Receipts from sales of tangible personal property or licenses may be deducted if the sale is made to a person who delivers a nontaxable transaction certificate to the seller.    7-9-48 Service for resale   Receipts from selling a service for resale may be deducted from if the sale is made to a person who delivers a nontaxable transaction certificate TO THE SELLER    7-9-117 Marketplace Seller  A marketplace seller may deduct receipts for sales, leases and licenses of tangible personal property, sales of licenses and sales of services or licenses for use of real property that are collected and paid by a marketplace provider.  7-9-55 Transaction in interstate commerce  Receipts from transactions in interstate commerce may be deducted from gross receipts to the extent that the imposition of the gross receipts tax would be unlawful under the United States constitution; </vt:lpstr>
      <vt:lpstr>Gross Receipts Taxes   use https://tap.state.nm.us/Tap/  to file easily  Report sales and deducted sales form-crs-1.pdf  Rates vary by location GRT Rates 2021 final.pdf  File 2, 4, or 12 times each year  total sales must be close to line 1 of schedule c  </vt:lpstr>
      <vt:lpstr>PAYROLL Taxes   Have your payroll done by a service and have them file the taxes. Paychex, ADF, Quickbooks, etc  Income Withholding US and NM due within 2 weeks. Taken from workers checks based on their W-4 preferences. Social Security and Medicare “FICA” 15.3% of payroll  half paid by worker.  Unemployment. NM 1% up to 6% based on your claim history US .3% paid at year end with payroll taxes. </vt:lpstr>
      <vt:lpstr>INCOME Taxes   Filed at year end. You pay on your profits. Keep records monthly. Track all money in and out. DO NOT POCKET CASH.  If big enough, use QuickBooks or something like that. $200-500/YR  Get a bookkeeper if you do not want to deal with it. $100-500/mo   After year 1, make quarterly payments to prepay your income taxes based on an educated guess of next year’s profits. </vt:lpstr>
      <vt:lpstr>Workmen’s Comp Insurance  Based on Job Type and Earnings  Every NM business with 3 or more employees must comply.  https://Workerscomp.nm.gov/Employers-Insurance  Determining Insurance Coverage | New Mexico Workers Compensation Administration (nm.gov)</vt:lpstr>
      <vt:lpstr>where can you go wrong?  1099’s get reported to irs by payer  nm gets gross sales from irs  quarterly estimates reduce  year end stress</vt:lpstr>
      <vt:lpstr>where can you go wrong?   irs penalties are  5% per month if not filed on time 5% per month if not paid  25% deliberate understatement   hardship payment arrangements are easy to get  offer in compromise can eliminate old debts if you are broke</vt:lpstr>
      <vt:lpstr>where can you go wrong?  nm gets gross sales from irs  line 1 of schedule c, total receipts is compared to gross receipts filings.  If there is a difference, you will be assessed past due gross receipts taxes  usually 4 years late then the next 4 years are added  total is huge penalties and interest double the bill  USE  “managed audit”  before  you are caught to turn yourself in with no penalties AND A PAYMENT PLAN</vt:lpstr>
      <vt:lpstr>where can you go wrong?  quarterly estimates reduce  year end stress  MAKE QUARTERLY PAYMENTS TO IRS AND NM TO PREPAY INCOME TAXES  PAY IN WHEN YOU EARN THE MONEY  IF YOU PAY IT IN DURING THE YEAR, YOU WILL NOT OWE A BUNCH AT YEAR END.  WOULD YOU WORK WITH A W-2 WITH NOTHING WITHHELD?  </vt:lpstr>
      <vt:lpstr>SCORE Santa Fe &amp; Northern New Mexico</vt:lpstr>
      <vt:lpstr>PowerPoint Presentation</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Business taxes</dc:title>
  <dc:creator>taxhelp</dc:creator>
  <cp:lastModifiedBy>taxhelpsantafe@gmail.com</cp:lastModifiedBy>
  <cp:revision>47</cp:revision>
  <cp:lastPrinted>2021-10-21T04:23:53Z</cp:lastPrinted>
  <dcterms:created xsi:type="dcterms:W3CDTF">2018-05-16T17:49:55Z</dcterms:created>
  <dcterms:modified xsi:type="dcterms:W3CDTF">2022-12-15T19:13:35Z</dcterms:modified>
</cp:coreProperties>
</file>